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4" r:id="rId2"/>
    <p:sldId id="265" r:id="rId3"/>
    <p:sldId id="285" r:id="rId4"/>
    <p:sldId id="307" r:id="rId5"/>
    <p:sldId id="294" r:id="rId6"/>
    <p:sldId id="279" r:id="rId7"/>
    <p:sldId id="302" r:id="rId8"/>
    <p:sldId id="310" r:id="rId9"/>
    <p:sldId id="295" r:id="rId10"/>
    <p:sldId id="305" r:id="rId11"/>
    <p:sldId id="280" r:id="rId12"/>
    <p:sldId id="303" r:id="rId13"/>
    <p:sldId id="274" r:id="rId14"/>
    <p:sldId id="276" r:id="rId15"/>
    <p:sldId id="296" r:id="rId16"/>
    <p:sldId id="286" r:id="rId17"/>
    <p:sldId id="298" r:id="rId18"/>
    <p:sldId id="288" r:id="rId19"/>
    <p:sldId id="277" r:id="rId20"/>
    <p:sldId id="281" r:id="rId21"/>
    <p:sldId id="292" r:id="rId22"/>
    <p:sldId id="293" r:id="rId23"/>
    <p:sldId id="282" r:id="rId24"/>
    <p:sldId id="308" r:id="rId25"/>
    <p:sldId id="306" r:id="rId26"/>
    <p:sldId id="275" r:id="rId27"/>
    <p:sldId id="309" r:id="rId28"/>
    <p:sldId id="297" r:id="rId29"/>
    <p:sldId id="287" r:id="rId30"/>
    <p:sldId id="289" r:id="rId31"/>
    <p:sldId id="299" r:id="rId32"/>
    <p:sldId id="290" r:id="rId33"/>
    <p:sldId id="300" r:id="rId34"/>
    <p:sldId id="291" r:id="rId35"/>
    <p:sldId id="301" r:id="rId36"/>
    <p:sldId id="271" r:id="rId37"/>
    <p:sldId id="269" r:id="rId38"/>
    <p:sldId id="266" r:id="rId39"/>
    <p:sldId id="267" r:id="rId40"/>
    <p:sldId id="268" r:id="rId41"/>
    <p:sldId id="270" r:id="rId42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E46"/>
    <a:srgbClr val="E7A597"/>
    <a:srgbClr val="D87260"/>
    <a:srgbClr val="FFFFFF"/>
    <a:srgbClr val="F8F8F8"/>
    <a:srgbClr val="0099FF"/>
    <a:srgbClr val="3399FF"/>
    <a:srgbClr val="50AAE6"/>
    <a:srgbClr val="5A6EB4"/>
    <a:srgbClr val="A0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9" autoAdjust="0"/>
    <p:restoredTop sz="80691" autoAdjust="0"/>
  </p:normalViewPr>
  <p:slideViewPr>
    <p:cSldViewPr>
      <p:cViewPr>
        <p:scale>
          <a:sx n="77" d="100"/>
          <a:sy n="77" d="100"/>
        </p:scale>
        <p:origin x="456" y="6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061A992C-BAFA-3E4B-B569-89D7DA174AE7}" type="presOf" srcId="{F2B49208-E610-B24A-9FB5-EE4C259275DC}" destId="{1336C0C3-272E-484F-9BF1-BA3A3CF0CBFD}" srcOrd="0" destOrd="0" presId="urn:microsoft.com/office/officeart/2005/8/layout/chevron1"/>
    <dgm:cxn modelId="{5D53E881-546D-A54A-91A0-A23753FC62C8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CE5E1EE1-B488-D54B-B262-89FF3BA08C7A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7E2F05-684C-6F4A-B480-BC4C94E77064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34D367F-2A5C-174C-A9C6-8B6F92E689A9}">
      <dgm:prSet phldrT="[Text]" custT="1"/>
      <dgm:spPr/>
      <dgm:t>
        <a:bodyPr/>
        <a:lstStyle/>
        <a:p>
          <a:r>
            <a:rPr lang="en-GB" sz="2000" dirty="0"/>
            <a:t>Throughput of writing</a:t>
          </a:r>
        </a:p>
      </dgm:t>
    </dgm:pt>
    <dgm:pt modelId="{1CDB8148-A41D-7F41-A0D4-FB3DBBD2E30F}" type="parTrans" cxnId="{EE59B4C5-3D9E-6744-994E-DEFB3ED01F03}">
      <dgm:prSet/>
      <dgm:spPr/>
      <dgm:t>
        <a:bodyPr/>
        <a:lstStyle/>
        <a:p>
          <a:endParaRPr lang="en-GB"/>
        </a:p>
      </dgm:t>
    </dgm:pt>
    <dgm:pt modelId="{34D04BCF-A431-A247-BFAC-2C0DFF365B55}" type="sibTrans" cxnId="{EE59B4C5-3D9E-6744-994E-DEFB3ED01F03}">
      <dgm:prSet/>
      <dgm:spPr/>
      <dgm:t>
        <a:bodyPr/>
        <a:lstStyle/>
        <a:p>
          <a:endParaRPr lang="en-GB"/>
        </a:p>
      </dgm:t>
    </dgm:pt>
    <dgm:pt modelId="{968FF6CA-317A-6747-91B3-541119FE5350}">
      <dgm:prSet phldrT="[Text]" custT="1"/>
      <dgm:spPr/>
      <dgm:t>
        <a:bodyPr anchor="ctr"/>
        <a:lstStyle/>
        <a:p>
          <a:pPr algn="l"/>
          <a:r>
            <a:rPr lang="en-GB" sz="2000" dirty="0"/>
            <a:t>Writing</a:t>
          </a:r>
          <a:r>
            <a:rPr lang="en-GB" sz="2000" baseline="0" dirty="0"/>
            <a:t> synthetic graphs</a:t>
          </a:r>
          <a:endParaRPr lang="en-GB" sz="2000" dirty="0"/>
        </a:p>
      </dgm:t>
    </dgm:pt>
    <dgm:pt modelId="{73B56CB1-9ED9-3D43-B7FA-754F10FE5C63}" type="parTrans" cxnId="{70CB4DB9-310B-1C4A-82A2-3A12C4AD9676}">
      <dgm:prSet/>
      <dgm:spPr/>
      <dgm:t>
        <a:bodyPr/>
        <a:lstStyle/>
        <a:p>
          <a:endParaRPr lang="en-GB"/>
        </a:p>
      </dgm:t>
    </dgm:pt>
    <dgm:pt modelId="{AC7DFE2B-CACC-344A-A9E9-80129A6F2FC7}" type="sibTrans" cxnId="{70CB4DB9-310B-1C4A-82A2-3A12C4AD9676}">
      <dgm:prSet/>
      <dgm:spPr/>
      <dgm:t>
        <a:bodyPr/>
        <a:lstStyle/>
        <a:p>
          <a:endParaRPr lang="en-GB"/>
        </a:p>
      </dgm:t>
    </dgm:pt>
    <dgm:pt modelId="{58F3B107-13D8-FA42-B3DB-C2F45BD397E4}">
      <dgm:prSet phldrT="[Text]" custT="1"/>
      <dgm:spPr/>
      <dgm:t>
        <a:bodyPr anchor="ctr"/>
        <a:lstStyle/>
        <a:p>
          <a:pPr algn="l"/>
          <a:r>
            <a:rPr lang="en-GB" sz="2000" dirty="0"/>
            <a:t>Vary workloads</a:t>
          </a:r>
        </a:p>
      </dgm:t>
    </dgm:pt>
    <dgm:pt modelId="{08A4FF90-E06F-F049-A48C-17F1D8A4386A}" type="parTrans" cxnId="{A0BECC7D-928D-0B44-90CF-457425A1C490}">
      <dgm:prSet/>
      <dgm:spPr/>
      <dgm:t>
        <a:bodyPr/>
        <a:lstStyle/>
        <a:p>
          <a:endParaRPr lang="en-GB"/>
        </a:p>
      </dgm:t>
    </dgm:pt>
    <dgm:pt modelId="{9261C230-0C64-504A-9AB8-2A3CEAF87A1A}" type="sibTrans" cxnId="{A0BECC7D-928D-0B44-90CF-457425A1C490}">
      <dgm:prSet/>
      <dgm:spPr/>
      <dgm:t>
        <a:bodyPr/>
        <a:lstStyle/>
        <a:p>
          <a:endParaRPr lang="en-GB"/>
        </a:p>
      </dgm:t>
    </dgm:pt>
    <dgm:pt modelId="{00D1D4B5-7320-BD4E-90D6-BBE2A1027491}" type="pres">
      <dgm:prSet presAssocID="{887E2F05-684C-6F4A-B480-BC4C94E77064}" presName="Name0" presStyleCnt="0">
        <dgm:presLayoutVars>
          <dgm:dir/>
          <dgm:animLvl val="lvl"/>
          <dgm:resizeHandles/>
        </dgm:presLayoutVars>
      </dgm:prSet>
      <dgm:spPr/>
    </dgm:pt>
    <dgm:pt modelId="{F6586B80-FE19-1F44-AFE2-FEE8E3FFA8A4}" type="pres">
      <dgm:prSet presAssocID="{B34D367F-2A5C-174C-A9C6-8B6F92E689A9}" presName="linNode" presStyleCnt="0"/>
      <dgm:spPr/>
    </dgm:pt>
    <dgm:pt modelId="{487C5CEB-44BC-5F41-9B16-7A9612964665}" type="pres">
      <dgm:prSet presAssocID="{B34D367F-2A5C-174C-A9C6-8B6F92E689A9}" presName="parentShp" presStyleLbl="node1" presStyleIdx="0" presStyleCnt="1" custLinFactNeighborX="-14768" custLinFactNeighborY="-19049">
        <dgm:presLayoutVars>
          <dgm:bulletEnabled val="1"/>
        </dgm:presLayoutVars>
      </dgm:prSet>
      <dgm:spPr/>
    </dgm:pt>
    <dgm:pt modelId="{37574401-5D37-7049-9A4E-4F91B67182C1}" type="pres">
      <dgm:prSet presAssocID="{B34D367F-2A5C-174C-A9C6-8B6F92E689A9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908D1844-B9F3-1A4A-BF3E-A8F0A4A5556C}" type="presOf" srcId="{58F3B107-13D8-FA42-B3DB-C2F45BD397E4}" destId="{37574401-5D37-7049-9A4E-4F91B67182C1}" srcOrd="0" destOrd="1" presId="urn:microsoft.com/office/officeart/2005/8/layout/vList6"/>
    <dgm:cxn modelId="{A0BECC7D-928D-0B44-90CF-457425A1C490}" srcId="{B34D367F-2A5C-174C-A9C6-8B6F92E689A9}" destId="{58F3B107-13D8-FA42-B3DB-C2F45BD397E4}" srcOrd="1" destOrd="0" parTransId="{08A4FF90-E06F-F049-A48C-17F1D8A4386A}" sibTransId="{9261C230-0C64-504A-9AB8-2A3CEAF87A1A}"/>
    <dgm:cxn modelId="{4A7C9886-A98F-D54B-BD5B-8B5BE986A13A}" type="presOf" srcId="{968FF6CA-317A-6747-91B3-541119FE5350}" destId="{37574401-5D37-7049-9A4E-4F91B67182C1}" srcOrd="0" destOrd="0" presId="urn:microsoft.com/office/officeart/2005/8/layout/vList6"/>
    <dgm:cxn modelId="{E4679AA5-E49C-A54C-9FAD-A34C91C308C5}" type="presOf" srcId="{B34D367F-2A5C-174C-A9C6-8B6F92E689A9}" destId="{487C5CEB-44BC-5F41-9B16-7A9612964665}" srcOrd="0" destOrd="0" presId="urn:microsoft.com/office/officeart/2005/8/layout/vList6"/>
    <dgm:cxn modelId="{70CB4DB9-310B-1C4A-82A2-3A12C4AD9676}" srcId="{B34D367F-2A5C-174C-A9C6-8B6F92E689A9}" destId="{968FF6CA-317A-6747-91B3-541119FE5350}" srcOrd="0" destOrd="0" parTransId="{73B56CB1-9ED9-3D43-B7FA-754F10FE5C63}" sibTransId="{AC7DFE2B-CACC-344A-A9E9-80129A6F2FC7}"/>
    <dgm:cxn modelId="{EE59B4C5-3D9E-6744-994E-DEFB3ED01F03}" srcId="{887E2F05-684C-6F4A-B480-BC4C94E77064}" destId="{B34D367F-2A5C-174C-A9C6-8B6F92E689A9}" srcOrd="0" destOrd="0" parTransId="{1CDB8148-A41D-7F41-A0D4-FB3DBBD2E30F}" sibTransId="{34D04BCF-A431-A247-BFAC-2C0DFF365B55}"/>
    <dgm:cxn modelId="{4C6359C6-55B9-6D45-B2E3-CF277AEDC9FF}" type="presOf" srcId="{887E2F05-684C-6F4A-B480-BC4C94E77064}" destId="{00D1D4B5-7320-BD4E-90D6-BBE2A1027491}" srcOrd="0" destOrd="0" presId="urn:microsoft.com/office/officeart/2005/8/layout/vList6"/>
    <dgm:cxn modelId="{F557980B-2AFB-5247-AA8E-C750EAF89718}" type="presParOf" srcId="{00D1D4B5-7320-BD4E-90D6-BBE2A1027491}" destId="{F6586B80-FE19-1F44-AFE2-FEE8E3FFA8A4}" srcOrd="0" destOrd="0" presId="urn:microsoft.com/office/officeart/2005/8/layout/vList6"/>
    <dgm:cxn modelId="{826014FC-3A97-3D40-B535-123722914AE5}" type="presParOf" srcId="{F6586B80-FE19-1F44-AFE2-FEE8E3FFA8A4}" destId="{487C5CEB-44BC-5F41-9B16-7A9612964665}" srcOrd="0" destOrd="0" presId="urn:microsoft.com/office/officeart/2005/8/layout/vList6"/>
    <dgm:cxn modelId="{D1853857-47A6-E34D-ABF2-5157D8D2DA37}" type="presParOf" srcId="{F6586B80-FE19-1F44-AFE2-FEE8E3FFA8A4}" destId="{37574401-5D37-7049-9A4E-4F91B67182C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F1663A-3424-0540-8F63-E8C7BA18BEF7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7BA1FD-0D29-E047-AEA8-CE87F6F6E91F}">
      <dgm:prSet phldrT="[Text]" custT="1"/>
      <dgm:spPr/>
      <dgm:t>
        <a:bodyPr/>
        <a:lstStyle/>
        <a:p>
          <a:r>
            <a:rPr lang="en-GB" sz="2000" dirty="0"/>
            <a:t>Responsiveness</a:t>
          </a:r>
          <a:endParaRPr lang="en-GB" sz="1800" dirty="0"/>
        </a:p>
      </dgm:t>
    </dgm:pt>
    <dgm:pt modelId="{818C393F-46FA-E940-8DF1-65565C502767}" type="parTrans" cxnId="{627D48F9-6698-524E-857F-A56BE9C475F2}">
      <dgm:prSet/>
      <dgm:spPr/>
      <dgm:t>
        <a:bodyPr/>
        <a:lstStyle/>
        <a:p>
          <a:endParaRPr lang="en-GB"/>
        </a:p>
      </dgm:t>
    </dgm:pt>
    <dgm:pt modelId="{7E044749-A9E3-1647-9C1E-B4D950E30D20}" type="sibTrans" cxnId="{627D48F9-6698-524E-857F-A56BE9C475F2}">
      <dgm:prSet/>
      <dgm:spPr/>
      <dgm:t>
        <a:bodyPr/>
        <a:lstStyle/>
        <a:p>
          <a:endParaRPr lang="en-GB"/>
        </a:p>
      </dgm:t>
    </dgm:pt>
    <dgm:pt modelId="{216348ED-6C6A-5348-AA07-E7448FF4A36A}">
      <dgm:prSet phldrT="[Text]" custT="1"/>
      <dgm:spPr/>
      <dgm:t>
        <a:bodyPr anchor="ctr"/>
        <a:lstStyle/>
        <a:p>
          <a:r>
            <a:rPr lang="en-GB" sz="2000" dirty="0"/>
            <a:t>Analytic algorithms while under load</a:t>
          </a:r>
        </a:p>
      </dgm:t>
    </dgm:pt>
    <dgm:pt modelId="{29654A7E-2DC3-1940-BF6A-71E9CDF6345B}" type="parTrans" cxnId="{E2F5C69C-9C96-C34F-B1AD-E0A8433DE433}">
      <dgm:prSet/>
      <dgm:spPr/>
      <dgm:t>
        <a:bodyPr/>
        <a:lstStyle/>
        <a:p>
          <a:endParaRPr lang="en-GB"/>
        </a:p>
      </dgm:t>
    </dgm:pt>
    <dgm:pt modelId="{FF1DC764-E434-1B40-A431-3E08F2F3B1C9}" type="sibTrans" cxnId="{E2F5C69C-9C96-C34F-B1AD-E0A8433DE433}">
      <dgm:prSet/>
      <dgm:spPr/>
      <dgm:t>
        <a:bodyPr/>
        <a:lstStyle/>
        <a:p>
          <a:endParaRPr lang="en-GB"/>
        </a:p>
      </dgm:t>
    </dgm:pt>
    <dgm:pt modelId="{DFA166CE-EC4F-CD4F-AAE8-675FFBDC232A}">
      <dgm:prSet phldrT="[Text]" custT="1"/>
      <dgm:spPr/>
      <dgm:t>
        <a:bodyPr anchor="ctr"/>
        <a:lstStyle/>
        <a:p>
          <a:r>
            <a:rPr lang="en-GB" sz="2000" dirty="0"/>
            <a:t>Time limit (latency)</a:t>
          </a:r>
        </a:p>
      </dgm:t>
    </dgm:pt>
    <dgm:pt modelId="{3C66092D-8A7B-DB4B-B532-6857450F81BB}" type="parTrans" cxnId="{D44FE3F2-8D9C-EF4A-A56C-8F45085E8B55}">
      <dgm:prSet/>
      <dgm:spPr/>
      <dgm:t>
        <a:bodyPr/>
        <a:lstStyle/>
        <a:p>
          <a:endParaRPr lang="en-GB"/>
        </a:p>
      </dgm:t>
    </dgm:pt>
    <dgm:pt modelId="{EABE2A50-30A1-4244-AF30-7A56BAB01EAF}" type="sibTrans" cxnId="{D44FE3F2-8D9C-EF4A-A56C-8F45085E8B55}">
      <dgm:prSet/>
      <dgm:spPr/>
      <dgm:t>
        <a:bodyPr/>
        <a:lstStyle/>
        <a:p>
          <a:endParaRPr lang="en-GB"/>
        </a:p>
      </dgm:t>
    </dgm:pt>
    <dgm:pt modelId="{FEF69F68-DCBD-1A49-A5B6-E1AA9D8D6A71}" type="pres">
      <dgm:prSet presAssocID="{E8F1663A-3424-0540-8F63-E8C7BA18BEF7}" presName="Name0" presStyleCnt="0">
        <dgm:presLayoutVars>
          <dgm:dir/>
          <dgm:animLvl val="lvl"/>
          <dgm:resizeHandles/>
        </dgm:presLayoutVars>
      </dgm:prSet>
      <dgm:spPr/>
    </dgm:pt>
    <dgm:pt modelId="{F5E82A8E-C4C4-EC4B-AE16-8A8743A81ADB}" type="pres">
      <dgm:prSet presAssocID="{807BA1FD-0D29-E047-AEA8-CE87F6F6E91F}" presName="linNode" presStyleCnt="0"/>
      <dgm:spPr/>
    </dgm:pt>
    <dgm:pt modelId="{8E58A947-9BD9-1141-89BE-7F316B1752BD}" type="pres">
      <dgm:prSet presAssocID="{807BA1FD-0D29-E047-AEA8-CE87F6F6E91F}" presName="parentShp" presStyleLbl="node1" presStyleIdx="0" presStyleCnt="1">
        <dgm:presLayoutVars>
          <dgm:bulletEnabled val="1"/>
        </dgm:presLayoutVars>
      </dgm:prSet>
      <dgm:spPr/>
    </dgm:pt>
    <dgm:pt modelId="{ED30FA82-720F-3244-A259-CEB65543CCBB}" type="pres">
      <dgm:prSet presAssocID="{807BA1FD-0D29-E047-AEA8-CE87F6F6E91F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05730211-5B2F-2E48-B8E0-7437AD679CE9}" type="presOf" srcId="{807BA1FD-0D29-E047-AEA8-CE87F6F6E91F}" destId="{8E58A947-9BD9-1141-89BE-7F316B1752BD}" srcOrd="0" destOrd="0" presId="urn:microsoft.com/office/officeart/2005/8/layout/vList6"/>
    <dgm:cxn modelId="{258FD84D-8B98-A547-90C9-D11177A3E2F9}" type="presOf" srcId="{216348ED-6C6A-5348-AA07-E7448FF4A36A}" destId="{ED30FA82-720F-3244-A259-CEB65543CCBB}" srcOrd="0" destOrd="0" presId="urn:microsoft.com/office/officeart/2005/8/layout/vList6"/>
    <dgm:cxn modelId="{2F0DCB75-D8F6-704C-88FF-8E7014703949}" type="presOf" srcId="{E8F1663A-3424-0540-8F63-E8C7BA18BEF7}" destId="{FEF69F68-DCBD-1A49-A5B6-E1AA9D8D6A71}" srcOrd="0" destOrd="0" presId="urn:microsoft.com/office/officeart/2005/8/layout/vList6"/>
    <dgm:cxn modelId="{462E248A-71A4-1643-A801-5F4CD732FF2E}" type="presOf" srcId="{DFA166CE-EC4F-CD4F-AAE8-675FFBDC232A}" destId="{ED30FA82-720F-3244-A259-CEB65543CCBB}" srcOrd="0" destOrd="1" presId="urn:microsoft.com/office/officeart/2005/8/layout/vList6"/>
    <dgm:cxn modelId="{E2F5C69C-9C96-C34F-B1AD-E0A8433DE433}" srcId="{807BA1FD-0D29-E047-AEA8-CE87F6F6E91F}" destId="{216348ED-6C6A-5348-AA07-E7448FF4A36A}" srcOrd="0" destOrd="0" parTransId="{29654A7E-2DC3-1940-BF6A-71E9CDF6345B}" sibTransId="{FF1DC764-E434-1B40-A431-3E08F2F3B1C9}"/>
    <dgm:cxn modelId="{D44FE3F2-8D9C-EF4A-A56C-8F45085E8B55}" srcId="{807BA1FD-0D29-E047-AEA8-CE87F6F6E91F}" destId="{DFA166CE-EC4F-CD4F-AAE8-675FFBDC232A}" srcOrd="1" destOrd="0" parTransId="{3C66092D-8A7B-DB4B-B532-6857450F81BB}" sibTransId="{EABE2A50-30A1-4244-AF30-7A56BAB01EAF}"/>
    <dgm:cxn modelId="{627D48F9-6698-524E-857F-A56BE9C475F2}" srcId="{E8F1663A-3424-0540-8F63-E8C7BA18BEF7}" destId="{807BA1FD-0D29-E047-AEA8-CE87F6F6E91F}" srcOrd="0" destOrd="0" parTransId="{818C393F-46FA-E940-8DF1-65565C502767}" sibTransId="{7E044749-A9E3-1647-9C1E-B4D950E30D20}"/>
    <dgm:cxn modelId="{3056004F-3603-4B49-A798-7330FB39EBC7}" type="presParOf" srcId="{FEF69F68-DCBD-1A49-A5B6-E1AA9D8D6A71}" destId="{F5E82A8E-C4C4-EC4B-AE16-8A8743A81ADB}" srcOrd="0" destOrd="0" presId="urn:microsoft.com/office/officeart/2005/8/layout/vList6"/>
    <dgm:cxn modelId="{F21990D9-FF7D-194D-AC03-C3AF50FB61CC}" type="presParOf" srcId="{F5E82A8E-C4C4-EC4B-AE16-8A8743A81ADB}" destId="{8E58A947-9BD9-1141-89BE-7F316B1752BD}" srcOrd="0" destOrd="0" presId="urn:microsoft.com/office/officeart/2005/8/layout/vList6"/>
    <dgm:cxn modelId="{0372B68E-0739-064D-B3E7-3C655F949B50}" type="presParOf" srcId="{F5E82A8E-C4C4-EC4B-AE16-8A8743A81ADB}" destId="{ED30FA82-720F-3244-A259-CEB65543CCB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CEBAAE2D-5006-9C47-B3E7-A2DD6120CC8B}" type="presOf" srcId="{F2B49208-E610-B24A-9FB5-EE4C259275DC}" destId="{1336C0C3-272E-484F-9BF1-BA3A3CF0CBFD}" srcOrd="0" destOrd="0" presId="urn:microsoft.com/office/officeart/2005/8/layout/chevron1"/>
    <dgm:cxn modelId="{306C373A-75E3-E340-95C8-0E9202096A60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A965BA00-8B4A-2048-BADD-D34624D791D2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3F5C7A44-2D38-FA4E-8BC2-5B3570DFC146}" type="presOf" srcId="{F2B49208-E610-B24A-9FB5-EE4C259275DC}" destId="{1336C0C3-272E-484F-9BF1-BA3A3CF0CBFD}" srcOrd="0" destOrd="0" presId="urn:microsoft.com/office/officeart/2005/8/layout/chevron1"/>
    <dgm:cxn modelId="{6040A751-0D11-F947-9594-8835EDCAE3E9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271A7371-31CA-FE47-A5E5-2A6F3B2665BF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B49208-E610-B24A-9FB5-EE4C259275D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2FD406C-B9DD-E540-B4F9-B2A6DDC9420C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1EF2897-3829-D64E-934C-FC77FBA6E688}" type="parTrans" cxnId="{3308ADBA-16B9-C042-8F2C-45C09B2CFF30}">
      <dgm:prSet/>
      <dgm:spPr/>
      <dgm:t>
        <a:bodyPr/>
        <a:lstStyle/>
        <a:p>
          <a:endParaRPr lang="en-US"/>
        </a:p>
      </dgm:t>
    </dgm:pt>
    <dgm:pt modelId="{0C13A2AA-B9FD-5F4D-B955-8BD8DB2FF3BE}" type="sibTrans" cxnId="{3308ADBA-16B9-C042-8F2C-45C09B2CFF30}">
      <dgm:prSet/>
      <dgm:spPr/>
      <dgm:t>
        <a:bodyPr/>
        <a:lstStyle/>
        <a:p>
          <a:endParaRPr lang="en-US"/>
        </a:p>
      </dgm:t>
    </dgm:pt>
    <dgm:pt modelId="{1336C0C3-272E-484F-9BF1-BA3A3CF0CBFD}" type="pres">
      <dgm:prSet presAssocID="{F2B49208-E610-B24A-9FB5-EE4C259275DC}" presName="Name0" presStyleCnt="0">
        <dgm:presLayoutVars>
          <dgm:dir/>
          <dgm:animLvl val="lvl"/>
          <dgm:resizeHandles val="exact"/>
        </dgm:presLayoutVars>
      </dgm:prSet>
      <dgm:spPr/>
    </dgm:pt>
    <dgm:pt modelId="{76F438D9-02A0-D949-BDBC-6116A466E54A}" type="pres">
      <dgm:prSet presAssocID="{52FD406C-B9DD-E540-B4F9-B2A6DDC9420C}" presName="parTxOnly" presStyleLbl="node1" presStyleIdx="0" presStyleCnt="1" custAng="5400000" custScaleX="100000" custScaleY="94257">
        <dgm:presLayoutVars>
          <dgm:chMax val="0"/>
          <dgm:chPref val="0"/>
          <dgm:bulletEnabled val="1"/>
        </dgm:presLayoutVars>
      </dgm:prSet>
      <dgm:spPr/>
    </dgm:pt>
  </dgm:ptLst>
  <dgm:cxnLst>
    <dgm:cxn modelId="{F932E95B-520E-DC4C-8B40-FA2AF90E9829}" type="presOf" srcId="{F2B49208-E610-B24A-9FB5-EE4C259275DC}" destId="{1336C0C3-272E-484F-9BF1-BA3A3CF0CBFD}" srcOrd="0" destOrd="0" presId="urn:microsoft.com/office/officeart/2005/8/layout/chevron1"/>
    <dgm:cxn modelId="{4F1DCD94-988A-8248-91D5-A2BC1079E09E}" type="presOf" srcId="{52FD406C-B9DD-E540-B4F9-B2A6DDC9420C}" destId="{76F438D9-02A0-D949-BDBC-6116A466E54A}" srcOrd="0" destOrd="0" presId="urn:microsoft.com/office/officeart/2005/8/layout/chevron1"/>
    <dgm:cxn modelId="{3308ADBA-16B9-C042-8F2C-45C09B2CFF30}" srcId="{F2B49208-E610-B24A-9FB5-EE4C259275DC}" destId="{52FD406C-B9DD-E540-B4F9-B2A6DDC9420C}" srcOrd="0" destOrd="0" parTransId="{B1EF2897-3829-D64E-934C-FC77FBA6E688}" sibTransId="{0C13A2AA-B9FD-5F4D-B955-8BD8DB2FF3BE}"/>
    <dgm:cxn modelId="{4660977B-7D0E-B44A-A6CD-8E8BDE63848B}" type="presParOf" srcId="{1336C0C3-272E-484F-9BF1-BA3A3CF0CBFD}" destId="{76F438D9-02A0-D949-BDBC-6116A466E54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/>
      <dgm:spPr/>
      <dgm:t>
        <a:bodyPr/>
        <a:lstStyle/>
        <a:p>
          <a:r>
            <a:rPr lang="en-US" dirty="0"/>
            <a:t>Existing benchmarks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7E30101-6E49-034C-8663-DEB0317CEEF2}" type="presOf" srcId="{8A3BE8CC-F193-874D-B0F4-5CFAA3B40C6A}" destId="{3FC0BB85-3C63-3E4E-98C7-27C55B9ABDF8}" srcOrd="0" destOrd="0" presId="urn:microsoft.com/office/officeart/2005/8/layout/chevron1"/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2B04011D-FE73-D64F-859F-4C3EC0966AC7}" type="presOf" srcId="{09577DD5-4F73-4A4F-AFF7-6A664D5BF029}" destId="{826AB686-F0D9-504B-A3AB-4D975388DAAA}" srcOrd="0" destOrd="0" presId="urn:microsoft.com/office/officeart/2005/8/layout/chevron1"/>
    <dgm:cxn modelId="{099A9D1E-CD5B-C84C-991C-0A543EB1EF04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Results for the industry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01F8C047-1444-DC45-A2D6-F9391264926A}" type="presOf" srcId="{8A3BE8CC-F193-874D-B0F4-5CFAA3B40C6A}" destId="{3FC0BB85-3C63-3E4E-98C7-27C55B9ABDF8}" srcOrd="0" destOrd="0" presId="urn:microsoft.com/office/officeart/2005/8/layout/chevron1"/>
    <dgm:cxn modelId="{FE05F9C5-C466-1E48-84A3-C7A6CF34E482}" type="presOf" srcId="{09577DD5-4F73-4A4F-AFF7-6A664D5BF029}" destId="{826AB686-F0D9-504B-A3AB-4D975388DAAA}" srcOrd="0" destOrd="0" presId="urn:microsoft.com/office/officeart/2005/8/layout/chevron1"/>
    <dgm:cxn modelId="{7D0502B8-14E0-EA44-8E27-C811F6B3DFDD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Test with industry (like) data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21D67570-AF0F-CD43-A615-A3611608EC33}" type="presOf" srcId="{8A3BE8CC-F193-874D-B0F4-5CFAA3B40C6A}" destId="{3FC0BB85-3C63-3E4E-98C7-27C55B9ABDF8}" srcOrd="0" destOrd="0" presId="urn:microsoft.com/office/officeart/2005/8/layout/chevron1"/>
    <dgm:cxn modelId="{9185B986-F379-8C4D-A17C-D516BC162682}" type="presOf" srcId="{09577DD5-4F73-4A4F-AFF7-6A664D5BF029}" destId="{826AB686-F0D9-504B-A3AB-4D975388DAAA}" srcOrd="0" destOrd="0" presId="urn:microsoft.com/office/officeart/2005/8/layout/chevron1"/>
    <dgm:cxn modelId="{6258230E-313C-E940-BF6E-BD242DC31DC0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Extend with workloads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 custLinFactX="51992" custLinFactNeighborX="100000" custLinFactNeighborY="-5118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05608E3E-02C8-D74B-8CC2-6C5580A1F716}" type="presOf" srcId="{8A3BE8CC-F193-874D-B0F4-5CFAA3B40C6A}" destId="{3FC0BB85-3C63-3E4E-98C7-27C55B9ABDF8}" srcOrd="0" destOrd="0" presId="urn:microsoft.com/office/officeart/2005/8/layout/chevron1"/>
    <dgm:cxn modelId="{912759DA-23BF-CB43-9D77-9CC290CDF468}" type="presOf" srcId="{09577DD5-4F73-4A4F-AFF7-6A664D5BF029}" destId="{826AB686-F0D9-504B-A3AB-4D975388DAAA}" srcOrd="0" destOrd="0" presId="urn:microsoft.com/office/officeart/2005/8/layout/chevron1"/>
    <dgm:cxn modelId="{161604EF-F25A-8043-8BAE-D011A306F67D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3BE8CC-F193-874D-B0F4-5CFAA3B40C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9577DD5-4F73-4A4F-AFF7-6A664D5BF029}">
      <dgm:prSet phldrT="[Text]" custT="1"/>
      <dgm:spPr/>
      <dgm:t>
        <a:bodyPr/>
        <a:lstStyle/>
        <a:p>
          <a:r>
            <a:rPr lang="en-US" sz="1800" dirty="0"/>
            <a:t>Extend</a:t>
          </a:r>
          <a:r>
            <a:rPr lang="en-US" sz="1800" baseline="0" dirty="0"/>
            <a:t> data generator</a:t>
          </a:r>
        </a:p>
      </dgm:t>
    </dgm:pt>
    <dgm:pt modelId="{61BEEBBF-C6B5-EA43-99BA-086CA7A58FE1}" type="parTrans" cxnId="{0F96E008-7416-F947-A9CA-6DC35B691B91}">
      <dgm:prSet/>
      <dgm:spPr/>
      <dgm:t>
        <a:bodyPr/>
        <a:lstStyle/>
        <a:p>
          <a:endParaRPr lang="en-US"/>
        </a:p>
      </dgm:t>
    </dgm:pt>
    <dgm:pt modelId="{2A8CE253-7965-8843-85E7-2F84629AB3E7}" type="sibTrans" cxnId="{0F96E008-7416-F947-A9CA-6DC35B691B91}">
      <dgm:prSet/>
      <dgm:spPr/>
      <dgm:t>
        <a:bodyPr/>
        <a:lstStyle/>
        <a:p>
          <a:endParaRPr lang="en-US"/>
        </a:p>
      </dgm:t>
    </dgm:pt>
    <dgm:pt modelId="{3FC0BB85-3C63-3E4E-98C7-27C55B9ABDF8}" type="pres">
      <dgm:prSet presAssocID="{8A3BE8CC-F193-874D-B0F4-5CFAA3B40C6A}" presName="Name0" presStyleCnt="0">
        <dgm:presLayoutVars>
          <dgm:dir/>
          <dgm:animLvl val="lvl"/>
          <dgm:resizeHandles val="exact"/>
        </dgm:presLayoutVars>
      </dgm:prSet>
      <dgm:spPr/>
    </dgm:pt>
    <dgm:pt modelId="{826AB686-F0D9-504B-A3AB-4D975388DAAA}" type="pres">
      <dgm:prSet presAssocID="{09577DD5-4F73-4A4F-AFF7-6A664D5BF029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F96E008-7416-F947-A9CA-6DC35B691B91}" srcId="{8A3BE8CC-F193-874D-B0F4-5CFAA3B40C6A}" destId="{09577DD5-4F73-4A4F-AFF7-6A664D5BF029}" srcOrd="0" destOrd="0" parTransId="{61BEEBBF-C6B5-EA43-99BA-086CA7A58FE1}" sibTransId="{2A8CE253-7965-8843-85E7-2F84629AB3E7}"/>
    <dgm:cxn modelId="{E201FE56-8FDE-1F4A-ADA0-97438FB506D7}" type="presOf" srcId="{09577DD5-4F73-4A4F-AFF7-6A664D5BF029}" destId="{826AB686-F0D9-504B-A3AB-4D975388DAAA}" srcOrd="0" destOrd="0" presId="urn:microsoft.com/office/officeart/2005/8/layout/chevron1"/>
    <dgm:cxn modelId="{C6928483-EF34-F74F-8618-F4E859C06D29}" type="presOf" srcId="{8A3BE8CC-F193-874D-B0F4-5CFAA3B40C6A}" destId="{3FC0BB85-3C63-3E4E-98C7-27C55B9ABDF8}" srcOrd="0" destOrd="0" presId="urn:microsoft.com/office/officeart/2005/8/layout/chevron1"/>
    <dgm:cxn modelId="{9958C27A-14AB-1B44-892B-75A2C9C213E5}" type="presParOf" srcId="{3FC0BB85-3C63-3E4E-98C7-27C55B9ABDF8}" destId="{826AB686-F0D9-504B-A3AB-4D975388DAA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74401-5D37-7049-9A4E-4F91B67182C1}">
      <dsp:nvSpPr>
        <dsp:cNvPr id="0" name=""/>
        <dsp:cNvSpPr/>
      </dsp:nvSpPr>
      <dsp:spPr>
        <a:xfrm>
          <a:off x="2275452" y="0"/>
          <a:ext cx="3413179" cy="151741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Writing</a:t>
          </a:r>
          <a:r>
            <a:rPr lang="en-GB" sz="2000" kern="1200" baseline="0" dirty="0"/>
            <a:t> synthetic graphs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Vary workloads</a:t>
          </a:r>
        </a:p>
      </dsp:txBody>
      <dsp:txXfrm>
        <a:off x="2275452" y="189677"/>
        <a:ext cx="2844149" cy="1138060"/>
      </dsp:txXfrm>
    </dsp:sp>
    <dsp:sp modelId="{487C5CEB-44BC-5F41-9B16-7A9612964665}">
      <dsp:nvSpPr>
        <dsp:cNvPr id="0" name=""/>
        <dsp:cNvSpPr/>
      </dsp:nvSpPr>
      <dsp:spPr>
        <a:xfrm>
          <a:off x="0" y="0"/>
          <a:ext cx="2275452" cy="15174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Throughput of writing</a:t>
          </a:r>
        </a:p>
      </dsp:txBody>
      <dsp:txXfrm>
        <a:off x="74074" y="74074"/>
        <a:ext cx="2127304" cy="13692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A82-720F-3244-A259-CEB65543CCBB}">
      <dsp:nvSpPr>
        <dsp:cNvPr id="0" name=""/>
        <dsp:cNvSpPr/>
      </dsp:nvSpPr>
      <dsp:spPr>
        <a:xfrm>
          <a:off x="2275452" y="0"/>
          <a:ext cx="3413179" cy="1660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Analytic algorithms while under load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 limit (latency)</a:t>
          </a:r>
        </a:p>
      </dsp:txBody>
      <dsp:txXfrm>
        <a:off x="2275452" y="207620"/>
        <a:ext cx="2790320" cy="1245718"/>
      </dsp:txXfrm>
    </dsp:sp>
    <dsp:sp modelId="{8E58A947-9BD9-1141-89BE-7F316B1752BD}">
      <dsp:nvSpPr>
        <dsp:cNvPr id="0" name=""/>
        <dsp:cNvSpPr/>
      </dsp:nvSpPr>
      <dsp:spPr>
        <a:xfrm>
          <a:off x="0" y="0"/>
          <a:ext cx="2275452" cy="16609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Responsiveness</a:t>
          </a:r>
          <a:endParaRPr lang="en-GB" sz="1800" kern="1200" dirty="0"/>
        </a:p>
      </dsp:txBody>
      <dsp:txXfrm>
        <a:off x="81081" y="81081"/>
        <a:ext cx="2113290" cy="1498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38D9-02A0-D949-BDBC-6116A466E54A}">
      <dsp:nvSpPr>
        <dsp:cNvPr id="0" name=""/>
        <dsp:cNvSpPr/>
      </dsp:nvSpPr>
      <dsp:spPr>
        <a:xfrm rot="5400000">
          <a:off x="0" y="798853"/>
          <a:ext cx="1368152" cy="5158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</a:t>
          </a:r>
        </a:p>
      </dsp:txBody>
      <dsp:txXfrm>
        <a:off x="257916" y="798854"/>
        <a:ext cx="852321" cy="515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Existing benchmarks</a:t>
          </a:r>
        </a:p>
      </dsp:txBody>
      <dsp:txXfrm>
        <a:off x="446650" y="86580"/>
        <a:ext cx="1339950" cy="893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 for the industry</a:t>
          </a:r>
        </a:p>
      </dsp:txBody>
      <dsp:txXfrm>
        <a:off x="446650" y="86580"/>
        <a:ext cx="1339950" cy="893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with industry (like) data</a:t>
          </a:r>
        </a:p>
      </dsp:txBody>
      <dsp:txXfrm>
        <a:off x="446650" y="86580"/>
        <a:ext cx="1339950" cy="893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Extend with workloads</a:t>
          </a:r>
        </a:p>
      </dsp:txBody>
      <dsp:txXfrm>
        <a:off x="446650" y="0"/>
        <a:ext cx="1339950" cy="8932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686-F0D9-504B-A3AB-4D975388DAAA}">
      <dsp:nvSpPr>
        <dsp:cNvPr id="0" name=""/>
        <dsp:cNvSpPr/>
      </dsp:nvSpPr>
      <dsp:spPr>
        <a:xfrm>
          <a:off x="0" y="86580"/>
          <a:ext cx="2233249" cy="89329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Extend</a:t>
          </a:r>
          <a:r>
            <a:rPr lang="en-US" sz="1800" kern="1200" baseline="0" dirty="0"/>
            <a:t> data generator</a:t>
          </a:r>
        </a:p>
      </dsp:txBody>
      <dsp:txXfrm>
        <a:off x="446650" y="86580"/>
        <a:ext cx="1339950" cy="89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 dirty="0"/>
              <a:t>KIT – The Research University  in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579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970BCF3-701C-4E03-9023-30B5502183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3236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8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842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YCSB: large community, Java, well documented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4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05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 over different dataset sizes</a:t>
            </a:r>
          </a:p>
          <a:p>
            <a:endParaRPr lang="en-US" dirty="0"/>
          </a:p>
          <a:p>
            <a:r>
              <a:rPr lang="en-US" dirty="0"/>
              <a:t>Insert is inserting nodes and edges, for edges two nodes have to be looked up</a:t>
            </a:r>
          </a:p>
          <a:p>
            <a:endParaRPr lang="en-US" dirty="0"/>
          </a:p>
          <a:p>
            <a:r>
              <a:rPr lang="en-US" dirty="0"/>
              <a:t>Apache and Neo4j where very low in throughput, maybe they worked on the main storage instead of the memory</a:t>
            </a:r>
          </a:p>
          <a:p>
            <a:r>
              <a:rPr lang="en-US" dirty="0"/>
              <a:t>Not tested with more because took too long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seems to warm up at around 1.000.000 nodes</a:t>
            </a:r>
          </a:p>
          <a:p>
            <a:endParaRPr lang="en-US" dirty="0"/>
          </a:p>
          <a:p>
            <a:r>
              <a:rPr lang="en-US" dirty="0" err="1"/>
              <a:t>Sparksees</a:t>
            </a:r>
            <a:r>
              <a:rPr lang="en-US" dirty="0"/>
              <a:t> free license only supports 1.000.000 elements</a:t>
            </a:r>
          </a:p>
          <a:p>
            <a:r>
              <a:rPr lang="en-US" dirty="0"/>
              <a:t>Performs best from the beginning.</a:t>
            </a:r>
          </a:p>
          <a:p>
            <a:r>
              <a:rPr lang="en-US" dirty="0"/>
              <a:t>Over target throughput of ~12.000 inserts/sec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1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linear growth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6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 difference to index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suffers heavily without an index, because edge insertions need to look up start and end node.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26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Growing node size with 10.000 nodes in total</a:t>
            </a:r>
          </a:p>
          <a:p>
            <a:endParaRPr lang="en-US" dirty="0"/>
          </a:p>
          <a:p>
            <a:r>
              <a:rPr lang="en-US" dirty="0"/>
              <a:t>No changes until 10KB</a:t>
            </a:r>
          </a:p>
          <a:p>
            <a:r>
              <a:rPr lang="en-US" dirty="0" err="1"/>
              <a:t>OrientDB</a:t>
            </a:r>
            <a:r>
              <a:rPr lang="en-US" dirty="0"/>
              <a:t> can't handle large nodes.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5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structure mentioned in the design</a:t>
            </a:r>
          </a:p>
          <a:p>
            <a:r>
              <a:rPr lang="en-US" dirty="0"/>
              <a:t>Simple is x = 1, y = 1, z = 1</a:t>
            </a:r>
          </a:p>
          <a:p>
            <a:r>
              <a:rPr lang="en-US" dirty="0"/>
              <a:t>More Complex is x = 16, y = 32, z = 32</a:t>
            </a:r>
          </a:p>
          <a:p>
            <a:r>
              <a:rPr lang="en-US" dirty="0"/>
              <a:t>Most Complex is x = 64, y = 128, z = 128</a:t>
            </a:r>
          </a:p>
          <a:p>
            <a:endParaRPr lang="en-US" dirty="0"/>
          </a:p>
          <a:p>
            <a:r>
              <a:rPr lang="en-US" dirty="0"/>
              <a:t>Almost no difference, </a:t>
            </a:r>
            <a:r>
              <a:rPr lang="en-US" dirty="0" err="1"/>
              <a:t>OrientDB</a:t>
            </a:r>
            <a:r>
              <a:rPr lang="en-US" dirty="0"/>
              <a:t> performs slightly worse with the high complexity, as do Apache Jena and Neo4j.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03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38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 with and without an index.</a:t>
            </a:r>
          </a:p>
          <a:p>
            <a:endParaRPr lang="en-US" dirty="0"/>
          </a:p>
          <a:p>
            <a:r>
              <a:rPr lang="en-US" dirty="0"/>
              <a:t>Neo4j and </a:t>
            </a:r>
            <a:r>
              <a:rPr lang="en-US" dirty="0" err="1"/>
              <a:t>OrientDB</a:t>
            </a:r>
            <a:r>
              <a:rPr lang="en-US" dirty="0"/>
              <a:t> only show a slight improvement with an index.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really benefits from using an index.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4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 operations with and without an index</a:t>
            </a:r>
          </a:p>
          <a:p>
            <a:endParaRPr lang="en-US" dirty="0"/>
          </a:p>
          <a:p>
            <a:r>
              <a:rPr lang="en-US" dirty="0"/>
              <a:t>Do benefit a little bit.</a:t>
            </a:r>
          </a:p>
          <a:p>
            <a:endParaRPr lang="en-US" dirty="0"/>
          </a:p>
          <a:p>
            <a:r>
              <a:rPr lang="en-US" dirty="0"/>
              <a:t>Traversal is not effected by the index, only the first read operations makes a difference.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274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 of the different operations</a:t>
            </a:r>
          </a:p>
          <a:p>
            <a:endParaRPr lang="en-US" dirty="0"/>
          </a:p>
          <a:p>
            <a:r>
              <a:rPr lang="en-US" dirty="0"/>
              <a:t>As Neo4j is not good in inserting data, it exceeds the others in traversal.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is the fastest in both inserting and reading data, but has weaknesses in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099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databases are not suitable,</a:t>
            </a:r>
          </a:p>
          <a:p>
            <a:r>
              <a:rPr lang="en-US" dirty="0"/>
              <a:t>at least for our test size.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which could succeed was limited by its license.</a:t>
            </a:r>
          </a:p>
          <a:p>
            <a:endParaRPr lang="en-US" dirty="0"/>
          </a:p>
          <a:p>
            <a:r>
              <a:rPr lang="en-US" dirty="0"/>
              <a:t>Jena and Neo4j are not suitable for insert applications.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reaches a throughput of around 1.500 inserts/sec when other operations are used regularly.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archives a throughput of over 10.000 inserts/sec, at least for smaller dataset sizes.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47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Generators store content in files and recreate it from there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67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83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458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684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 except for </a:t>
            </a:r>
            <a:r>
              <a:rPr lang="en-US" dirty="0" err="1"/>
              <a:t>Sparksee</a:t>
            </a:r>
            <a:endParaRPr lang="en-US" dirty="0"/>
          </a:p>
          <a:p>
            <a:r>
              <a:rPr lang="en-US" dirty="0"/>
              <a:t>Difference at larger datasets would be even bigger.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206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no edges</a:t>
            </a:r>
          </a:p>
          <a:p>
            <a:r>
              <a:rPr lang="en-US" dirty="0"/>
              <a:t>To see if edges take up a lot of performance</a:t>
            </a:r>
          </a:p>
          <a:p>
            <a:endParaRPr lang="en-US" dirty="0"/>
          </a:p>
          <a:p>
            <a:r>
              <a:rPr lang="en-US" dirty="0"/>
              <a:t>Should show if using an index with only nodes helps in inserting nodes.</a:t>
            </a:r>
          </a:p>
          <a:p>
            <a:endParaRPr lang="en-US" dirty="0"/>
          </a:p>
          <a:p>
            <a:r>
              <a:rPr lang="en-US" dirty="0"/>
              <a:t>As expected, an index only adds overhead when using only nodes.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94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should be stored for evaluation</a:t>
            </a:r>
          </a:p>
          <a:p>
            <a:endParaRPr lang="en-US" dirty="0"/>
          </a:p>
          <a:p>
            <a:r>
              <a:rPr lang="en-US" dirty="0"/>
              <a:t>Database needed that can withstand the load</a:t>
            </a:r>
          </a:p>
          <a:p>
            <a:r>
              <a:rPr lang="en-US" dirty="0"/>
              <a:t>Motivate graph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800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folder size for 10.000 nodes at different node sizes</a:t>
            </a:r>
          </a:p>
          <a:p>
            <a:endParaRPr lang="en-US" dirty="0"/>
          </a:p>
          <a:p>
            <a:r>
              <a:rPr lang="en-US" dirty="0"/>
              <a:t>Linear growth, so no large additional storage overhead, except for Neo4j, it uses around 22GB whereas the others need only around 10GB (1MB * 10.000 = 10GB)</a:t>
            </a:r>
          </a:p>
          <a:p>
            <a:endParaRPr lang="en-US" dirty="0"/>
          </a:p>
          <a:p>
            <a:r>
              <a:rPr lang="en-US" dirty="0"/>
              <a:t>For lower node sizes there is a big storage overhead, as they start to grow at around 10KB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902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using an index, left with edges, right without</a:t>
            </a:r>
          </a:p>
          <a:p>
            <a:endParaRPr lang="en-US" dirty="0"/>
          </a:p>
          <a:p>
            <a:r>
              <a:rPr lang="en-US" dirty="0"/>
              <a:t>We would expect, that throughput is higher without edges, as they need to look up nodes.</a:t>
            </a:r>
          </a:p>
          <a:p>
            <a:endParaRPr lang="en-US" dirty="0"/>
          </a:p>
          <a:p>
            <a:r>
              <a:rPr lang="en-US" dirty="0"/>
              <a:t>For Jena that is true, though it could be a measurement error at that low throughput.</a:t>
            </a:r>
          </a:p>
          <a:p>
            <a:endParaRPr lang="en-US" dirty="0"/>
          </a:p>
          <a:p>
            <a:r>
              <a:rPr lang="en-US" dirty="0"/>
              <a:t>Neo4j and </a:t>
            </a:r>
            <a:r>
              <a:rPr lang="en-US" dirty="0" err="1"/>
              <a:t>OrientDB</a:t>
            </a:r>
            <a:r>
              <a:rPr lang="en-US" dirty="0"/>
              <a:t> have a higher throughput with using edges, that means they can insert edges and look up nodes faster than insert new nodes.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has no difference.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05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with more nodes.</a:t>
            </a:r>
          </a:p>
          <a:p>
            <a:endParaRPr lang="en-US" dirty="0"/>
          </a:p>
          <a:p>
            <a:r>
              <a:rPr lang="en-US" dirty="0"/>
              <a:t>The higher throughput is even more visible here for </a:t>
            </a:r>
            <a:r>
              <a:rPr lang="en-US" dirty="0" err="1"/>
              <a:t>OrientDB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744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Sparksee</a:t>
            </a:r>
            <a:r>
              <a:rPr lang="en-US" dirty="0"/>
              <a:t> could not complete the workload, as it only support 1.000.000 elements.</a:t>
            </a:r>
          </a:p>
          <a:p>
            <a:r>
              <a:rPr lang="en-US" dirty="0"/>
              <a:t>Its average up to 1.000.000 was used to calculate these results.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is not able to reach the target throughput.</a:t>
            </a:r>
          </a:p>
          <a:p>
            <a:endParaRPr lang="en-US" dirty="0"/>
          </a:p>
          <a:p>
            <a:r>
              <a:rPr lang="en-US" dirty="0" err="1"/>
              <a:t>Sparksee</a:t>
            </a:r>
            <a:r>
              <a:rPr lang="en-US" dirty="0"/>
              <a:t> would be if its performance stays high.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713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throughput while using other operations</a:t>
            </a:r>
          </a:p>
          <a:p>
            <a:endParaRPr lang="en-US" dirty="0"/>
          </a:p>
          <a:p>
            <a:r>
              <a:rPr lang="en-US" dirty="0"/>
              <a:t>Using different operations effects insert operations negatively in all databases except </a:t>
            </a:r>
            <a:r>
              <a:rPr lang="en-US" dirty="0" err="1"/>
              <a:t>Sparksee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OrientDB</a:t>
            </a:r>
            <a:r>
              <a:rPr lang="en-US" dirty="0"/>
              <a:t> shows the largest dip from only inserting to scanning.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885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 example – in real industrial also</a:t>
            </a:r>
            <a:r>
              <a:rPr lang="en-US" baseline="0" dirty="0"/>
              <a:t> a need to store data – small enterprise also quite some data</a:t>
            </a:r>
          </a:p>
          <a:p>
            <a:r>
              <a:rPr lang="en-US" baseline="0" dirty="0"/>
              <a:t>Unser </a:t>
            </a:r>
            <a:r>
              <a:rPr lang="en-US" baseline="0" dirty="0" err="1"/>
              <a:t>Beispiel</a:t>
            </a:r>
            <a:r>
              <a:rPr lang="en-US" baseline="0" dirty="0"/>
              <a:t> </a:t>
            </a:r>
            <a:r>
              <a:rPr lang="en-US" baseline="0" dirty="0" err="1"/>
              <a:t>reinbringen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Social -&gt;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Knoten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Kanten</a:t>
            </a:r>
            <a:endParaRPr lang="en-US" baseline="0" dirty="0"/>
          </a:p>
          <a:p>
            <a:r>
              <a:rPr lang="en-US" baseline="0" dirty="0"/>
              <a:t>Industry -&gt; </a:t>
            </a:r>
            <a:r>
              <a:rPr lang="en-US" baseline="0" dirty="0" err="1"/>
              <a:t>viele</a:t>
            </a:r>
            <a:r>
              <a:rPr lang="en-US" baseline="0" dirty="0"/>
              <a:t> </a:t>
            </a:r>
            <a:r>
              <a:rPr lang="en-US" baseline="0" dirty="0" err="1"/>
              <a:t>Knoten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vielen</a:t>
            </a:r>
            <a:r>
              <a:rPr lang="en-US" baseline="0" dirty="0"/>
              <a:t> </a:t>
            </a:r>
            <a:r>
              <a:rPr lang="en-US" baseline="0" dirty="0" err="1"/>
              <a:t>Kanten</a:t>
            </a:r>
            <a:r>
              <a:rPr lang="en-US" baseline="0" dirty="0"/>
              <a:t> (</a:t>
            </a:r>
            <a:r>
              <a:rPr lang="en-US" baseline="0" dirty="0" err="1"/>
              <a:t>kleinen</a:t>
            </a:r>
            <a:r>
              <a:rPr lang="en-US" baseline="0" dirty="0"/>
              <a:t> Baum </a:t>
            </a:r>
            <a:r>
              <a:rPr lang="en-US" baseline="0" dirty="0" err="1"/>
              <a:t>anhängen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Was </a:t>
            </a:r>
            <a:r>
              <a:rPr lang="en-US" baseline="0" dirty="0" err="1"/>
              <a:t>sind</a:t>
            </a:r>
            <a:r>
              <a:rPr lang="en-US" baseline="0" dirty="0"/>
              <a:t> die </a:t>
            </a:r>
            <a:r>
              <a:rPr lang="en-US" baseline="0" dirty="0" err="1"/>
              <a:t>Unterschiede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Fragen</a:t>
            </a:r>
            <a:r>
              <a:rPr lang="en-US" baseline="0" dirty="0"/>
              <a:t>. </a:t>
            </a:r>
            <a:r>
              <a:rPr lang="en-US" baseline="0" dirty="0" err="1"/>
              <a:t>Entstehung</a:t>
            </a:r>
            <a:r>
              <a:rPr lang="en-US" baseline="0" dirty="0"/>
              <a:t>, </a:t>
            </a:r>
            <a:r>
              <a:rPr lang="en-US" baseline="0" dirty="0" err="1"/>
              <a:t>Updaten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Der Graph </a:t>
            </a:r>
            <a:r>
              <a:rPr lang="en-US" baseline="0" dirty="0" err="1"/>
              <a:t>repräsentiert</a:t>
            </a:r>
            <a:r>
              <a:rPr lang="en-US" baseline="0" dirty="0"/>
              <a:t> das </a:t>
            </a:r>
            <a:r>
              <a:rPr lang="en-US" baseline="0" dirty="0" err="1"/>
              <a:t>implizite</a:t>
            </a:r>
            <a:r>
              <a:rPr lang="en-US" baseline="0" dirty="0"/>
              <a:t> </a:t>
            </a:r>
            <a:r>
              <a:rPr lang="en-US" baseline="0" dirty="0" err="1"/>
              <a:t>Wissen</a:t>
            </a:r>
            <a:r>
              <a:rPr lang="en-US" baseline="0" dirty="0"/>
              <a:t> der </a:t>
            </a:r>
            <a:r>
              <a:rPr lang="en-US" baseline="0" dirty="0" err="1"/>
              <a:t>Arbeiter</a:t>
            </a:r>
            <a:r>
              <a:rPr lang="en-US" baseline="0" dirty="0"/>
              <a:t> in </a:t>
            </a:r>
            <a:r>
              <a:rPr lang="en-US" baseline="0" dirty="0" err="1"/>
              <a:t>einer</a:t>
            </a:r>
            <a:r>
              <a:rPr lang="en-US" baseline="0" dirty="0"/>
              <a:t> </a:t>
            </a:r>
            <a:r>
              <a:rPr lang="en-US" baseline="0" dirty="0" err="1"/>
              <a:t>expliziten</a:t>
            </a:r>
            <a:r>
              <a:rPr lang="en-US" baseline="0" dirty="0"/>
              <a:t> Weise.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410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565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gibt</a:t>
            </a:r>
            <a:r>
              <a:rPr lang="en-GB" dirty="0"/>
              <a:t> Benchmarks und </a:t>
            </a:r>
            <a:r>
              <a:rPr lang="en-GB" dirty="0" err="1"/>
              <a:t>Daten</a:t>
            </a:r>
            <a:r>
              <a:rPr lang="en-GB" baseline="0" dirty="0" err="1"/>
              <a:t>generatoren</a:t>
            </a:r>
            <a:r>
              <a:rPr lang="en-GB" baseline="0" dirty="0"/>
              <a:t>, </a:t>
            </a:r>
            <a:r>
              <a:rPr lang="en-GB" baseline="0" dirty="0" err="1"/>
              <a:t>aber</a:t>
            </a:r>
            <a:r>
              <a:rPr lang="en-GB" baseline="0" dirty="0"/>
              <a:t> </a:t>
            </a:r>
            <a:r>
              <a:rPr lang="en-GB" baseline="0" dirty="0" err="1"/>
              <a:t>für</a:t>
            </a:r>
            <a:r>
              <a:rPr lang="en-GB" baseline="0" dirty="0"/>
              <a:t> </a:t>
            </a:r>
            <a:r>
              <a:rPr lang="en-GB" baseline="0" dirty="0" err="1"/>
              <a:t>soziale</a:t>
            </a:r>
            <a:r>
              <a:rPr lang="en-GB" baseline="0" dirty="0"/>
              <a:t> </a:t>
            </a:r>
            <a:r>
              <a:rPr lang="en-GB" baseline="0" dirty="0" err="1"/>
              <a:t>Netze</a:t>
            </a:r>
            <a:r>
              <a:rPr lang="en-GB" baseline="0" dirty="0"/>
              <a:t>. </a:t>
            </a:r>
          </a:p>
          <a:p>
            <a:r>
              <a:rPr lang="en-GB" baseline="0" dirty="0" err="1"/>
              <a:t>Wie</a:t>
            </a:r>
            <a:r>
              <a:rPr lang="en-GB" baseline="0" dirty="0"/>
              <a:t> </a:t>
            </a:r>
            <a:r>
              <a:rPr lang="en-GB" baseline="0" dirty="0" err="1"/>
              <a:t>verhalten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die Graph </a:t>
            </a:r>
            <a:r>
              <a:rPr lang="en-GB" baseline="0" dirty="0" err="1"/>
              <a:t>Datenbanken</a:t>
            </a:r>
            <a:r>
              <a:rPr lang="en-GB" baseline="0" dirty="0"/>
              <a:t> </a:t>
            </a:r>
            <a:r>
              <a:rPr lang="en-GB" baseline="0" dirty="0" err="1"/>
              <a:t>mit</a:t>
            </a:r>
            <a:r>
              <a:rPr lang="en-GB" baseline="0" dirty="0"/>
              <a:t> </a:t>
            </a:r>
            <a:r>
              <a:rPr lang="en-GB" baseline="0" dirty="0" err="1"/>
              <a:t>Industriedaten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621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106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6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0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documented Java API</a:t>
            </a:r>
          </a:p>
          <a:p>
            <a:r>
              <a:rPr lang="en-US" dirty="0"/>
              <a:t>Were used in other </a:t>
            </a:r>
            <a:r>
              <a:rPr lang="en-US" noProof="0" dirty="0"/>
              <a:t>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285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81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x, y, z to investigate if structure has an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60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x, y, z to investigate if structure has an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59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Throughput: ops/sec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75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0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29167" y="6598801"/>
            <a:ext cx="489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 dirty="0"/>
              <a:t>KIT –  The Research University in the Helmholtz Association</a:t>
            </a:r>
            <a:r>
              <a:rPr lang="de-DE" altLang="de-DE" sz="800" dirty="0"/>
              <a:t> </a:t>
            </a:r>
            <a:endParaRPr lang="en-US" altLang="de-DE" sz="800" dirty="0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514351" y="3366344"/>
            <a:ext cx="1028617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CHAIR FOR PERVASIVE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  <a:t> COMPUTER SYSTEMS, </a:t>
            </a: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INSTITUTE OF TELEMATICS, DEPARTMENT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  <a:t> OF COMPUTER SCIENCE</a:t>
            </a:r>
            <a:endParaRPr lang="de-DE" sz="1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9757834" y="6497639"/>
            <a:ext cx="230293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  <a:latin typeface="Arial" charset="0"/>
              </a:rPr>
              <a:t>www.kit.edu</a:t>
            </a:r>
          </a:p>
        </p:txBody>
      </p:sp>
      <p:pic>
        <p:nvPicPr>
          <p:cNvPr id="26640" name="Picture 13" descr="KIT-Logo-rgb_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33376"/>
            <a:ext cx="1680517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23" y="6373397"/>
            <a:ext cx="624000" cy="46800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8040216" y="428627"/>
            <a:ext cx="3851226" cy="572433"/>
            <a:chOff x="5072069" y="428626"/>
            <a:chExt cx="3846512" cy="57243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9" y="428626"/>
              <a:ext cx="1900237" cy="48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9"/>
            <p:cNvSpPr txBox="1">
              <a:spLocks noChangeArrowheads="1"/>
            </p:cNvSpPr>
            <p:nvPr userDrawn="1"/>
          </p:nvSpPr>
          <p:spPr bwMode="auto">
            <a:xfrm>
              <a:off x="7024694" y="477839"/>
              <a:ext cx="1893887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400">
                  <a:ea typeface="+mn-ea"/>
                </a:rPr>
                <a:t>Technology for </a:t>
              </a:r>
            </a:p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400">
                  <a:ea typeface="+mn-ea"/>
                </a:rPr>
                <a:t>Pervasive Computing</a:t>
              </a:r>
            </a:p>
          </p:txBody>
        </p:sp>
      </p:grpSp>
      <p:sp>
        <p:nvSpPr>
          <p:cNvPr id="15" name="Line 9"/>
          <p:cNvSpPr>
            <a:spLocks noChangeShapeType="1"/>
          </p:cNvSpPr>
          <p:nvPr userDrawn="1"/>
        </p:nvSpPr>
        <p:spPr bwMode="auto">
          <a:xfrm>
            <a:off x="2351585" y="1052944"/>
            <a:ext cx="9433048" cy="0"/>
          </a:xfrm>
          <a:prstGeom prst="line">
            <a:avLst/>
          </a:prstGeom>
          <a:noFill/>
          <a:ln w="936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 descr="https://www.unbelievable-machine.com/wp-content/uploads/2015/05/i40_2-bitkom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3" b="6384"/>
          <a:stretch/>
        </p:blipFill>
        <p:spPr bwMode="auto">
          <a:xfrm>
            <a:off x="134616" y="3653877"/>
            <a:ext cx="11922768" cy="27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1239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8359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9403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61552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13032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685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08946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9189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97793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3696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1" y="333376"/>
            <a:ext cx="921596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5" y="341313"/>
            <a:ext cx="1108689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5"/>
          <p:cNvSpPr>
            <a:spLocks noChangeShapeType="1"/>
          </p:cNvSpPr>
          <p:nvPr userDrawn="1"/>
        </p:nvSpPr>
        <p:spPr bwMode="auto">
          <a:xfrm>
            <a:off x="-6350" y="6381750"/>
            <a:ext cx="12198351" cy="1588"/>
          </a:xfrm>
          <a:prstGeom prst="line">
            <a:avLst/>
          </a:prstGeom>
          <a:noFill/>
          <a:ln w="1260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2"/>
          <p:cNvSpPr/>
          <p:nvPr userDrawn="1"/>
        </p:nvSpPr>
        <p:spPr>
          <a:xfrm>
            <a:off x="0" y="6396038"/>
            <a:ext cx="12192000" cy="4619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6350" y="6381751"/>
            <a:ext cx="12198351" cy="431803"/>
            <a:chOff x="-4763" y="6381750"/>
            <a:chExt cx="9148763" cy="431803"/>
          </a:xfrm>
        </p:grpSpPr>
        <p:sp>
          <p:nvSpPr>
            <p:cNvPr id="16" name="CustomShape 1"/>
            <p:cNvSpPr>
              <a:spLocks noChangeArrowheads="1"/>
            </p:cNvSpPr>
            <p:nvPr userDrawn="1"/>
          </p:nvSpPr>
          <p:spPr bwMode="auto">
            <a:xfrm>
              <a:off x="7650341" y="6429378"/>
              <a:ext cx="1314274" cy="3841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Technology </a:t>
              </a:r>
              <a:r>
                <a:rPr lang="de-DE" sz="1200" dirty="0" err="1">
                  <a:solidFill>
                    <a:srgbClr val="000000"/>
                  </a:solidFill>
                  <a:latin typeface="DINMittelschrift" charset="0"/>
                  <a:ea typeface="+mn-ea"/>
                </a:rPr>
                <a:t>for</a:t>
              </a: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 </a:t>
              </a:r>
              <a:r>
                <a:rPr lang="de-DE" sz="1200" dirty="0" err="1">
                  <a:solidFill>
                    <a:srgbClr val="000000"/>
                  </a:solidFill>
                  <a:latin typeface="DINMittelschrift" charset="0"/>
                  <a:ea typeface="+mn-ea"/>
                </a:rPr>
                <a:t>Pervasive</a:t>
              </a:r>
              <a:r>
                <a:rPr lang="de-DE" sz="1200" dirty="0">
                  <a:solidFill>
                    <a:srgbClr val="000000"/>
                  </a:solidFill>
                  <a:latin typeface="DINMittelschrift" charset="0"/>
                  <a:ea typeface="+mn-ea"/>
                </a:rPr>
                <a:t> Computing</a:t>
              </a:r>
              <a:endParaRPr lang="de-DE" dirty="0">
                <a:ea typeface="+mn-ea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 userDrawn="1"/>
          </p:nvSpPr>
          <p:spPr bwMode="auto">
            <a:xfrm>
              <a:off x="-4763" y="6381750"/>
              <a:ext cx="9148763" cy="1588"/>
            </a:xfrm>
            <a:prstGeom prst="line">
              <a:avLst/>
            </a:prstGeom>
            <a:noFill/>
            <a:ln w="12600">
              <a:solidFill>
                <a:srgbClr val="00927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221" y="6445249"/>
              <a:ext cx="1003872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334434" y="6445250"/>
            <a:ext cx="43391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de-DE" sz="900" b="1">
              <a:latin typeface="Arial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817033" y="6445251"/>
            <a:ext cx="115146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fld id="{FA390034-B22F-454C-98D5-B3B46940354E}" type="datetime1">
              <a:rPr lang="de-DE" altLang="de-DE" sz="900"/>
              <a:pPr/>
              <a:t>07.05.18</a:t>
            </a:fld>
            <a:endParaRPr lang="de-DE" altLang="de-DE" sz="90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9067" y="6445251"/>
            <a:ext cx="5664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auto">
          <a:xfrm>
            <a:off x="520709" y="895350"/>
            <a:ext cx="11165417" cy="12700"/>
          </a:xfrm>
          <a:prstGeom prst="line">
            <a:avLst/>
          </a:prstGeom>
          <a:noFill/>
          <a:ln w="12600">
            <a:solidFill>
              <a:srgbClr val="00927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(null)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(null)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(null)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(null)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(null)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(null)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(null)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(null)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(null)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(null)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(null)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(null)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47" Type="http://schemas.microsoft.com/office/2007/relationships/diagramDrawing" Target="../diagrams/drawing9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6" Type="http://schemas.openxmlformats.org/officeDocument/2006/relationships/diagramColors" Target="../diagrams/colors3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45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4" Type="http://schemas.openxmlformats.org/officeDocument/2006/relationships/diagramLayout" Target="../diagrams/layout9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43" Type="http://schemas.openxmlformats.org/officeDocument/2006/relationships/diagramData" Target="../diagrams/data9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Relationship Id="rId46" Type="http://schemas.openxmlformats.org/officeDocument/2006/relationships/diagramColors" Target="../diagrams/colors9.xml"/><Relationship Id="rId20" Type="http://schemas.openxmlformats.org/officeDocument/2006/relationships/diagramQuickStyle" Target="../diagrams/quickStyle4.xml"/><Relationship Id="rId41" Type="http://schemas.openxmlformats.org/officeDocument/2006/relationships/diagramColors" Target="../diagrams/colors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479376" y="1412876"/>
            <a:ext cx="11305256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GB" altLang="de-DE" sz="2600" b="0" dirty="0"/>
              <a:t>Benchmarking of Graph Databases – Suitability for the Industrial Internet of Things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480962" y="2349501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altLang="de-DE" sz="1600" b="1" dirty="0">
                <a:solidFill>
                  <a:srgbClr val="000000"/>
                </a:solidFill>
              </a:rPr>
              <a:t>Bachelor’s Thesis – Final Presentation</a:t>
            </a:r>
          </a:p>
          <a:p>
            <a:pPr algn="l" eaLnBrk="1" hangingPunct="1">
              <a:spcBef>
                <a:spcPct val="0"/>
              </a:spcBef>
            </a:pPr>
            <a:r>
              <a:rPr lang="en-GB" altLang="de-DE" sz="1600" dirty="0">
                <a:solidFill>
                  <a:srgbClr val="000000"/>
                </a:solidFill>
              </a:rPr>
              <a:t>Christian Navolskyi – 9</a:t>
            </a:r>
            <a:r>
              <a:rPr lang="en-GB" altLang="de-DE" sz="1600" baseline="30000" dirty="0">
                <a:solidFill>
                  <a:srgbClr val="000000"/>
                </a:solidFill>
              </a:rPr>
              <a:t>th</a:t>
            </a:r>
            <a:r>
              <a:rPr lang="en-GB" altLang="de-DE" sz="1600" dirty="0">
                <a:solidFill>
                  <a:srgbClr val="000000"/>
                </a:solidFill>
              </a:rPr>
              <a:t> May 2018</a:t>
            </a:r>
          </a:p>
        </p:txBody>
      </p:sp>
      <p:sp>
        <p:nvSpPr>
          <p:cNvPr id="2" name="Rechteck 1"/>
          <p:cNvSpPr/>
          <p:nvPr/>
        </p:nvSpPr>
        <p:spPr>
          <a:xfrm>
            <a:off x="7536160" y="616588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https://www.unbelievable-machine.com/wp-content/uploads/2015/05/i40_2-bitkom.jpg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– Suitability Workload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B370C-F6BD-A742-A3B4-FF7E22F7F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for industrial suitability</a:t>
            </a:r>
          </a:p>
          <a:p>
            <a:r>
              <a:rPr lang="en-GB" dirty="0"/>
              <a:t>One order is fulfilled every three minutes</a:t>
            </a:r>
          </a:p>
          <a:p>
            <a:endParaRPr lang="en-GB" dirty="0"/>
          </a:p>
          <a:p>
            <a:r>
              <a:rPr lang="en-GB" dirty="0"/>
              <a:t>x = 64</a:t>
            </a:r>
          </a:p>
          <a:p>
            <a:endParaRPr lang="en-GB" dirty="0"/>
          </a:p>
          <a:p>
            <a:r>
              <a:rPr lang="en-GB" dirty="0"/>
              <a:t>y = 128</a:t>
            </a:r>
          </a:p>
          <a:p>
            <a:endParaRPr lang="en-GB" dirty="0"/>
          </a:p>
          <a:p>
            <a:r>
              <a:rPr lang="en-GB" dirty="0"/>
              <a:t>z = 128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643DB5B-A100-0745-B33C-20A3C2491C81}"/>
              </a:ext>
            </a:extLst>
          </p:cNvPr>
          <p:cNvSpPr/>
          <p:nvPr/>
        </p:nvSpPr>
        <p:spPr>
          <a:xfrm>
            <a:off x="2252501" y="2348880"/>
            <a:ext cx="648072" cy="1728192"/>
          </a:xfrm>
          <a:prstGeom prst="rightBrace">
            <a:avLst>
              <a:gd name="adj1" fmla="val 8333"/>
              <a:gd name="adj2" fmla="val 494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677B4-275A-9D42-AF4A-CD0AED00BDDE}"/>
              </a:ext>
            </a:extLst>
          </p:cNvPr>
          <p:cNvSpPr txBox="1"/>
          <p:nvPr/>
        </p:nvSpPr>
        <p:spPr>
          <a:xfrm>
            <a:off x="3335885" y="2751311"/>
            <a:ext cx="2757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1.056.833 nodes/3min</a:t>
            </a:r>
          </a:p>
          <a:p>
            <a:r>
              <a:rPr lang="en-GB" dirty="0"/>
              <a:t>2.113.794 elements/3min</a:t>
            </a:r>
          </a:p>
          <a:p>
            <a:r>
              <a:rPr lang="en-GB" dirty="0"/>
              <a:t>11.743 inserts/sec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FAC34-4486-0942-BE1B-9939EC42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30" y="1106791"/>
            <a:ext cx="3374949" cy="5186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41CB1A-270B-8C46-A5EB-F5DE0A43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88" y="2792617"/>
            <a:ext cx="2952328" cy="3707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06F040-D38E-094D-A3EA-476A791D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88" y="2945017"/>
            <a:ext cx="2952328" cy="3707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B3B1A8-BEF4-0144-A4D8-65C144492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88" y="3097417"/>
            <a:ext cx="2952328" cy="3707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69ADFB-C856-FC4C-9AFE-4309DA797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3249817"/>
            <a:ext cx="2952328" cy="37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Benchmark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77CA935-ED00-EF4F-BA59-F7845F7A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Yahoo! Cloud Service Benchmark</a:t>
            </a:r>
            <a:r>
              <a:rPr lang="en-GB" baseline="30000" dirty="0"/>
              <a:t>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46A99-CF5A-7747-AF96-E110CAC4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29" y="1247777"/>
            <a:ext cx="7551973" cy="45932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3AE22-021F-2B4C-B648-EDE0E445D8F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863752" y="2708920"/>
            <a:ext cx="1008112" cy="12961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F588C-7226-F643-864C-3D826244DC15}"/>
              </a:ext>
            </a:extLst>
          </p:cNvPr>
          <p:cNvSpPr/>
          <p:nvPr/>
        </p:nvSpPr>
        <p:spPr>
          <a:xfrm>
            <a:off x="3179676" y="2125242"/>
            <a:ext cx="1368152" cy="583678"/>
          </a:xfrm>
          <a:prstGeom prst="rect">
            <a:avLst/>
          </a:prstGeom>
          <a:solidFill>
            <a:srgbClr val="D872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Workload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50C21-1968-AE45-A4EC-7163B657B912}"/>
              </a:ext>
            </a:extLst>
          </p:cNvPr>
          <p:cNvSpPr/>
          <p:nvPr/>
        </p:nvSpPr>
        <p:spPr>
          <a:xfrm>
            <a:off x="3359696" y="5236829"/>
            <a:ext cx="1368152" cy="583678"/>
          </a:xfrm>
          <a:prstGeom prst="rect">
            <a:avLst/>
          </a:prstGeom>
          <a:solidFill>
            <a:srgbClr val="E7A5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Generator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E81BCC-50B6-6A41-86A8-81A9177EEC48}"/>
              </a:ext>
            </a:extLst>
          </p:cNvPr>
          <p:cNvCxnSpPr>
            <a:stCxn id="18" idx="0"/>
          </p:cNvCxnSpPr>
          <p:nvPr/>
        </p:nvCxnSpPr>
        <p:spPr>
          <a:xfrm flipV="1">
            <a:off x="4043772" y="4725144"/>
            <a:ext cx="828092" cy="5116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EC778BB-4349-1344-9D88-974B344FBD29}"/>
              </a:ext>
            </a:extLst>
          </p:cNvPr>
          <p:cNvSpPr/>
          <p:nvPr/>
        </p:nvSpPr>
        <p:spPr>
          <a:xfrm>
            <a:off x="7464152" y="1628800"/>
            <a:ext cx="1368152" cy="583678"/>
          </a:xfrm>
          <a:prstGeom prst="rect">
            <a:avLst/>
          </a:prstGeom>
          <a:solidFill>
            <a:srgbClr val="D872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Graph DB client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F06BA-3DB4-9E43-9B80-32C2C486F854}"/>
              </a:ext>
            </a:extLst>
          </p:cNvPr>
          <p:cNvCxnSpPr>
            <a:stCxn id="21" idx="2"/>
          </p:cNvCxnSpPr>
          <p:nvPr/>
        </p:nvCxnSpPr>
        <p:spPr>
          <a:xfrm flipH="1">
            <a:off x="7248128" y="2212478"/>
            <a:ext cx="900100" cy="107250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B976D10-C779-104B-9D47-661CA0982D9D}"/>
              </a:ext>
            </a:extLst>
          </p:cNvPr>
          <p:cNvSpPr/>
          <p:nvPr/>
        </p:nvSpPr>
        <p:spPr>
          <a:xfrm>
            <a:off x="750368" y="2393296"/>
            <a:ext cx="1506512" cy="710870"/>
          </a:xfrm>
          <a:prstGeom prst="rect">
            <a:avLst/>
          </a:prstGeom>
          <a:solidFill>
            <a:srgbClr val="5F9E4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Workload files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3B67E-C6C0-8746-AB89-3B664C3C0DF6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503624" y="3104166"/>
            <a:ext cx="991976" cy="9008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DED209-FDA7-C544-A3D6-5D8958296B36}"/>
              </a:ext>
            </a:extLst>
          </p:cNvPr>
          <p:cNvSpPr txBox="1"/>
          <p:nvPr/>
        </p:nvSpPr>
        <p:spPr>
          <a:xfrm>
            <a:off x="301657" y="5872255"/>
            <a:ext cx="1136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[4] Yusuf Abubakar et al. „Performance Evaluation of NoSQL Systems using YCSB in a Resource Austere Environment". In: Int. J. Appl. Inf. Syst. 7.8 (2014), pp. 23-27. </a:t>
            </a:r>
            <a:r>
              <a:rPr lang="en-GB" sz="1200" dirty="0" err="1"/>
              <a:t>issn</a:t>
            </a:r>
            <a:r>
              <a:rPr lang="en-GB" sz="1200" dirty="0"/>
              <a:t>: 22490868. </a:t>
            </a:r>
            <a:r>
              <a:rPr lang="en-GB" sz="1200" dirty="0" err="1"/>
              <a:t>doi</a:t>
            </a:r>
            <a:r>
              <a:rPr lang="en-GB" sz="1200" dirty="0"/>
              <a:t>: 10.5120/ijais14-451229.</a:t>
            </a:r>
          </a:p>
        </p:txBody>
      </p:sp>
    </p:spTree>
    <p:extLst>
      <p:ext uri="{BB962C8B-B14F-4D97-AF65-F5344CB8AC3E}">
        <p14:creationId xmlns:p14="http://schemas.microsoft.com/office/powerpoint/2010/main" val="33398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Benchmark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C1183-2A0A-BC4D-8B90-B9B9827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A8F22-8E28-AA40-BC0C-D47C0A23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97" y="1302544"/>
            <a:ext cx="5842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EA05D0-962E-EE41-8865-CB22C0A9C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037608"/>
            <a:ext cx="6484613" cy="52361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5479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89317D-0A84-7B4A-B4D0-C4387A3D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2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164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ACE3F9-EFCF-FE42-A14A-A9064B91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F255B-98E7-2D47-A176-8A6C18C7C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4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EB5160-82B1-C149-8A18-4C3CB36FE1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99707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33ACC-EDEB-734D-8199-223D9F8467D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1" y="1556792"/>
            <a:ext cx="7793026" cy="4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75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size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F1A76-F3B6-7643-9120-0941F1B6B0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Suitability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A6096-6CA0-F841-BDCA-16D7C79748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4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Motivation</a:t>
            </a:r>
          </a:p>
          <a:p>
            <a:r>
              <a:rPr lang="en-GB" sz="2400" dirty="0"/>
              <a:t>Related Work</a:t>
            </a:r>
          </a:p>
          <a:p>
            <a:r>
              <a:rPr lang="en-GB" sz="2400" dirty="0"/>
              <a:t>Databases</a:t>
            </a:r>
          </a:p>
          <a:p>
            <a:r>
              <a:rPr lang="en-GB" sz="2400" dirty="0"/>
              <a:t>Design</a:t>
            </a:r>
          </a:p>
          <a:p>
            <a:pPr lvl="1"/>
            <a:r>
              <a:rPr lang="en-GB" sz="2000" dirty="0"/>
              <a:t>Data Structure</a:t>
            </a:r>
          </a:p>
          <a:p>
            <a:pPr lvl="1"/>
            <a:r>
              <a:rPr lang="en-GB" sz="2000" dirty="0"/>
              <a:t>Benchmark</a:t>
            </a:r>
          </a:p>
          <a:p>
            <a:r>
              <a:rPr lang="en-GB" sz="2400" dirty="0"/>
              <a:t>Execution</a:t>
            </a:r>
          </a:p>
          <a:p>
            <a:r>
              <a:rPr lang="en-GB" sz="2400" dirty="0"/>
              <a:t>Evaluation</a:t>
            </a:r>
          </a:p>
          <a:p>
            <a:pPr lvl="1"/>
            <a:r>
              <a:rPr lang="en-GB" sz="2000" dirty="0"/>
              <a:t>Throughput</a:t>
            </a:r>
          </a:p>
          <a:p>
            <a:pPr lvl="1"/>
            <a:r>
              <a:rPr lang="en-GB" sz="2000" dirty="0"/>
              <a:t>Suitability</a:t>
            </a:r>
          </a:p>
          <a:p>
            <a:pPr lvl="1"/>
            <a:r>
              <a:rPr lang="en-GB" sz="2000" dirty="0"/>
              <a:t>Responsiveness</a:t>
            </a:r>
          </a:p>
          <a:p>
            <a:r>
              <a:rPr lang="en-GB" sz="2200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5234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7558A-4F3E-C248-85E6-E806D8F61E6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6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Scan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6F531-1B99-4848-BBC6-51F064A3D6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7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215A9F-80C4-4144-A5DB-284F5701D3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96706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our test scenario the tested databases are not suitable</a:t>
            </a:r>
          </a:p>
          <a:p>
            <a:pPr lvl="1"/>
            <a:r>
              <a:rPr lang="en-GB" dirty="0"/>
              <a:t>Apache Jena and Neo4j</a:t>
            </a:r>
          </a:p>
          <a:p>
            <a:pPr lvl="2"/>
            <a:r>
              <a:rPr lang="en-GB" dirty="0"/>
              <a:t>Not suitable for insert applications</a:t>
            </a:r>
          </a:p>
          <a:p>
            <a:pPr lvl="1"/>
            <a:r>
              <a:rPr lang="en-GB" dirty="0"/>
              <a:t>OrientDB and Sparksee</a:t>
            </a:r>
          </a:p>
          <a:p>
            <a:pPr lvl="2"/>
            <a:r>
              <a:rPr lang="en-GB" dirty="0"/>
              <a:t>Performed well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Other structure parameters would lead to less throughput necessary</a:t>
            </a:r>
          </a:p>
          <a:p>
            <a:pPr lvl="1"/>
            <a:r>
              <a:rPr lang="en-GB" dirty="0"/>
              <a:t>OrientDB can take slightly less than 10.00 inserts/sec with other operations</a:t>
            </a:r>
          </a:p>
          <a:p>
            <a:pPr lvl="1"/>
            <a:r>
              <a:rPr lang="en-GB" dirty="0"/>
              <a:t>Sparksee withstands around 10.000 inserts/sec with other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16462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DEBD-23CE-4849-99C3-7C462114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B324-AD1A-A442-B33E-40B79DB6B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  <a:p>
            <a:pPr lvl="1"/>
            <a:r>
              <a:rPr lang="en-GB" dirty="0"/>
              <a:t>Used Java API</a:t>
            </a:r>
          </a:p>
          <a:p>
            <a:pPr lvl="1"/>
            <a:endParaRPr lang="en-GB" dirty="0"/>
          </a:p>
          <a:p>
            <a:r>
              <a:rPr lang="en-GB" dirty="0" err="1"/>
              <a:t>GraphDataGenerator</a:t>
            </a:r>
            <a:endParaRPr lang="en-GB" dirty="0"/>
          </a:p>
          <a:p>
            <a:pPr lvl="1"/>
            <a:r>
              <a:rPr lang="en-GB" dirty="0" err="1"/>
              <a:t>Gson</a:t>
            </a:r>
            <a:r>
              <a:rPr lang="en-GB" dirty="0"/>
              <a:t> </a:t>
            </a:r>
            <a:r>
              <a:rPr lang="en-GB" dirty="0" err="1"/>
              <a:t>serialiser</a:t>
            </a:r>
            <a:r>
              <a:rPr lang="en-GB" dirty="0"/>
              <a:t> and </a:t>
            </a:r>
            <a:r>
              <a:rPr lang="en-GB" dirty="0" err="1"/>
              <a:t>deserialiser</a:t>
            </a:r>
            <a:r>
              <a:rPr lang="en-GB" dirty="0"/>
              <a:t> to store graph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9EA52-915A-7A4B-96F7-D916632AD7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594728B-1F86-1D49-B489-9C27EEE11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4932" y="3514725"/>
            <a:ext cx="9677903" cy="257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33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Execution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4536EE-4827-3547-B724-A6D0FA6E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  <a:p>
            <a:pPr lvl="1"/>
            <a:r>
              <a:rPr lang="en-GB" dirty="0"/>
              <a:t>Intel i7-3770K @ 3.5GHz</a:t>
            </a:r>
          </a:p>
          <a:p>
            <a:pPr lvl="1"/>
            <a:r>
              <a:rPr lang="en-GB" dirty="0"/>
              <a:t>16GB DDR3 RAM @ 1600MHz</a:t>
            </a:r>
          </a:p>
          <a:p>
            <a:pPr lvl="1"/>
            <a:r>
              <a:rPr lang="en-GB" dirty="0"/>
              <a:t>400GB Partition of a 2TB Drive with 5900rpm</a:t>
            </a:r>
          </a:p>
          <a:p>
            <a:pPr lvl="1"/>
            <a:r>
              <a:rPr lang="en-GB" dirty="0"/>
              <a:t>(GTX 670)</a:t>
            </a:r>
          </a:p>
          <a:p>
            <a:endParaRPr lang="en-GB" dirty="0"/>
          </a:p>
          <a:p>
            <a:r>
              <a:rPr lang="en-GB" dirty="0"/>
              <a:t>Software</a:t>
            </a:r>
          </a:p>
          <a:p>
            <a:pPr lvl="1"/>
            <a:r>
              <a:rPr lang="en-GB" dirty="0"/>
              <a:t>Ubuntu 17.10</a:t>
            </a:r>
          </a:p>
          <a:p>
            <a:pPr lvl="1"/>
            <a:r>
              <a:rPr lang="en-GB" dirty="0"/>
              <a:t>YCSB 0.14.0-SNAPSHOT with our implementation</a:t>
            </a:r>
          </a:p>
          <a:p>
            <a:pPr lvl="1"/>
            <a:r>
              <a:rPr lang="en-GB" dirty="0"/>
              <a:t>Apache Jena 3.6.0</a:t>
            </a:r>
          </a:p>
          <a:p>
            <a:pPr lvl="1"/>
            <a:r>
              <a:rPr lang="en-GB" dirty="0"/>
              <a:t>Neo4j 3.3.4</a:t>
            </a:r>
          </a:p>
          <a:p>
            <a:pPr lvl="1"/>
            <a:r>
              <a:rPr lang="en-GB" dirty="0"/>
              <a:t>OrientDB 2.2.33</a:t>
            </a:r>
          </a:p>
          <a:p>
            <a:pPr lvl="1"/>
            <a:r>
              <a:rPr lang="en-GB" dirty="0"/>
              <a:t>Sparksee 5.2.3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00364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contained all measurements</a:t>
            </a:r>
          </a:p>
          <a:p>
            <a:endParaRPr lang="en-GB" dirty="0"/>
          </a:p>
          <a:p>
            <a:r>
              <a:rPr lang="en-GB" dirty="0"/>
              <a:t>Filter for operation time, database size</a:t>
            </a:r>
          </a:p>
          <a:p>
            <a:endParaRPr lang="en-GB" dirty="0"/>
          </a:p>
          <a:p>
            <a:r>
              <a:rPr lang="en-GB" dirty="0"/>
              <a:t>Calculate throughput and average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FF1D9-91A8-6E4A-9F2A-BA204567B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116245"/>
            <a:ext cx="2011906" cy="49800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7CD55B-9967-7E4F-A831-1D2266F58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3018982"/>
            <a:ext cx="7044267" cy="30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F244-59D6-234C-8BBF-DF4F8DB2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Throughput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7A9351-0F0B-F24D-B015-63516607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8800"/>
            <a:ext cx="5466659" cy="40073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CC984-9E59-B24B-AF77-39503DF59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7AB85-C92D-2C4E-96C3-EEB588A4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" y="1704415"/>
            <a:ext cx="6152071" cy="34866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3A4725-760A-4D4C-94A9-C80883001F0C}"/>
              </a:ext>
            </a:extLst>
          </p:cNvPr>
          <p:cNvSpPr/>
          <p:nvPr/>
        </p:nvSpPr>
        <p:spPr>
          <a:xfrm>
            <a:off x="7101137" y="5636187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[3] H.T. </a:t>
            </a:r>
            <a:r>
              <a:rPr lang="de-DE" sz="1400" dirty="0" err="1"/>
              <a:t>Shen</a:t>
            </a:r>
            <a:r>
              <a:rPr lang="de-DE" sz="1400" dirty="0"/>
              <a:t> et al. (Eds.): WAIM 2010 Workshops, LNCS 6185, pp. 37–48, 2010.</a:t>
            </a:r>
          </a:p>
        </p:txBody>
      </p:sp>
    </p:spTree>
    <p:extLst>
      <p:ext uri="{BB962C8B-B14F-4D97-AF65-F5344CB8AC3E}">
        <p14:creationId xmlns:p14="http://schemas.microsoft.com/office/powerpoint/2010/main" val="1287740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87DBEC-4F16-A345-9482-F5A69D4381E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23788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832FD-CD2A-7149-96FE-B326687AE84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2"/>
            <a:ext cx="7793027" cy="4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Background</a:t>
            </a:r>
          </a:p>
          <a:p>
            <a:pPr lvl="1"/>
            <a:r>
              <a:rPr lang="en-GB" sz="2000" dirty="0"/>
              <a:t>Transition to Industry 4.0 yields a lot of data</a:t>
            </a:r>
          </a:p>
          <a:p>
            <a:pPr lvl="1"/>
            <a:r>
              <a:rPr lang="en-GB" sz="2000" dirty="0"/>
              <a:t>Data from every production machine and more</a:t>
            </a:r>
            <a:endParaRPr lang="en-GB" sz="2200" dirty="0"/>
          </a:p>
          <a:p>
            <a:endParaRPr lang="en-GB" sz="2400" dirty="0"/>
          </a:p>
          <a:p>
            <a:r>
              <a:rPr lang="en-GB" sz="2400" dirty="0"/>
              <a:t>Problem</a:t>
            </a:r>
          </a:p>
          <a:p>
            <a:pPr lvl="1"/>
            <a:r>
              <a:rPr lang="en-GB" sz="2000" dirty="0"/>
              <a:t>Databases are needed to store that data</a:t>
            </a:r>
          </a:p>
          <a:p>
            <a:pPr lvl="1"/>
            <a:r>
              <a:rPr lang="en-GB" sz="2000" dirty="0"/>
              <a:t>Difficult to decide which database is suitable</a:t>
            </a:r>
          </a:p>
          <a:p>
            <a:pPr lvl="2"/>
            <a:r>
              <a:rPr lang="en-GB" sz="1800" dirty="0"/>
              <a:t>Graph databases could be a solution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Solution</a:t>
            </a:r>
          </a:p>
          <a:p>
            <a:pPr lvl="1"/>
            <a:r>
              <a:rPr lang="en-GB" sz="2000" dirty="0"/>
              <a:t>Evaluate them with a benchmark</a:t>
            </a:r>
            <a:endParaRPr lang="en-GB" sz="18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38AAB8-F4DB-2848-BB1A-690732D11CD8}"/>
              </a:ext>
            </a:extLst>
          </p:cNvPr>
          <p:cNvSpPr/>
          <p:nvPr/>
        </p:nvSpPr>
        <p:spPr>
          <a:xfrm>
            <a:off x="9736668" y="1988840"/>
            <a:ext cx="1512168" cy="614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3E2DAA-EDE1-0640-BC67-A382E4A14151}"/>
              </a:ext>
            </a:extLst>
          </p:cNvPr>
          <p:cNvSpPr/>
          <p:nvPr/>
        </p:nvSpPr>
        <p:spPr>
          <a:xfrm>
            <a:off x="6784341" y="4034227"/>
            <a:ext cx="1944216" cy="626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122BA32-DC38-8441-B17C-CF9EBB84A591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5400000" flipH="1" flipV="1">
            <a:off x="7877610" y="2175170"/>
            <a:ext cx="1737897" cy="1980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9B86C0-B001-7D45-8331-6FF5580A32A9}"/>
              </a:ext>
            </a:extLst>
          </p:cNvPr>
          <p:cNvSpPr txBox="1"/>
          <p:nvPr/>
        </p:nvSpPr>
        <p:spPr>
          <a:xfrm rot="19115896">
            <a:off x="7499141" y="255503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Produced_by</a:t>
            </a:r>
            <a:endParaRPr lang="en-US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9BF327-CDAD-7647-8C6C-DC1528100DAF}"/>
              </a:ext>
            </a:extLst>
          </p:cNvPr>
          <p:cNvCxnSpPr>
            <a:stCxn id="5" idx="4"/>
            <a:endCxn id="6" idx="6"/>
          </p:cNvCxnSpPr>
          <p:nvPr/>
        </p:nvCxnSpPr>
        <p:spPr>
          <a:xfrm rot="5400000">
            <a:off x="8738859" y="2593518"/>
            <a:ext cx="1743592" cy="1764195"/>
          </a:xfrm>
          <a:prstGeom prst="curvedConnector2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6C0B1-BA1B-D646-8FA9-F39021D846DB}"/>
              </a:ext>
            </a:extLst>
          </p:cNvPr>
          <p:cNvSpPr txBox="1"/>
          <p:nvPr/>
        </p:nvSpPr>
        <p:spPr>
          <a:xfrm rot="18867211">
            <a:off x="9580465" y="36528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1963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edges, with and without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0DEB0-2322-B343-91C6-0E8AFAAB12F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9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4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size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6535B-8818-D049-8D72-04591F8D04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edges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2970C-C4BD-F64B-B690-5E226AE13C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6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3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Throughput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A9F3A-2859-4A4B-9159-E220292C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and without edges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235DB4-E8EC-9647-B18D-2B92E343DA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Suitability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Execution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1F0EB-B75E-4C43-B68C-8C1B3164F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78" y="2146908"/>
            <a:ext cx="5517783" cy="324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FA824-A7DC-DF4A-9E2A-5D9D45BCD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146908"/>
            <a:ext cx="549187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Backup: Evaluation - Responsiveness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9BD14-3A7A-D846-AC5D-94DE4735C6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0" y="1556791"/>
            <a:ext cx="7793027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18" y="1198563"/>
            <a:ext cx="6869325" cy="4894262"/>
          </a:xfrm>
        </p:spPr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Industry 4.0 yields a lot of data</a:t>
            </a:r>
          </a:p>
          <a:p>
            <a:pPr lvl="1"/>
            <a:r>
              <a:rPr lang="en-GB" dirty="0"/>
              <a:t>Structured data needs to be stored alongside with metadata</a:t>
            </a:r>
          </a:p>
          <a:p>
            <a:pPr lvl="1"/>
            <a:endParaRPr lang="en-GB" dirty="0"/>
          </a:p>
          <a:p>
            <a:r>
              <a:rPr lang="en-GB" dirty="0"/>
              <a:t>Problem</a:t>
            </a:r>
          </a:p>
          <a:p>
            <a:pPr lvl="1"/>
            <a:r>
              <a:rPr lang="en-GB" dirty="0"/>
              <a:t>Industry needs databases for storing data from production</a:t>
            </a:r>
          </a:p>
          <a:p>
            <a:pPr lvl="1"/>
            <a:r>
              <a:rPr lang="en-GB" dirty="0"/>
              <a:t>Difficult to tell which database is suitable for the industrial needs of a manufacturing company</a:t>
            </a:r>
          </a:p>
          <a:p>
            <a:endParaRPr lang="en-GB" dirty="0"/>
          </a:p>
          <a:p>
            <a:r>
              <a:rPr lang="en-GB" dirty="0"/>
              <a:t>Solution</a:t>
            </a:r>
          </a:p>
          <a:p>
            <a:pPr lvl="1"/>
            <a:r>
              <a:rPr lang="en-GB" dirty="0"/>
              <a:t>Benchmark for comparing them</a:t>
            </a:r>
          </a:p>
          <a:p>
            <a:pPr lvl="2"/>
            <a:r>
              <a:rPr lang="en-GB" dirty="0"/>
              <a:t>With industrial data and workloads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3" y="1022350"/>
            <a:ext cx="4478100" cy="2519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8008" y="4331985"/>
            <a:ext cx="570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64 boards x 128 components/board </a:t>
            </a:r>
          </a:p>
          <a:p>
            <a:r>
              <a:rPr lang="en-US" sz="1600" dirty="0"/>
              <a:t>x 128 test parameters/component x 500Byte/test parameter</a:t>
            </a:r>
          </a:p>
          <a:p>
            <a:r>
              <a:rPr lang="en-US" sz="1600" dirty="0"/>
              <a:t>= 500MB/3minutes </a:t>
            </a:r>
          </a:p>
          <a:p>
            <a:r>
              <a:rPr lang="en-US" sz="1600" dirty="0"/>
              <a:t>= 234,375GB/day</a:t>
            </a:r>
          </a:p>
          <a:p>
            <a:r>
              <a:rPr lang="en-US" sz="1600" dirty="0"/>
              <a:t>= 81TB/year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2818" y="1198563"/>
            <a:ext cx="3938283" cy="4894262"/>
          </a:xfrm>
        </p:spPr>
        <p:txBody>
          <a:bodyPr/>
          <a:lstStyle/>
          <a:p>
            <a:r>
              <a:rPr lang="en-US" dirty="0"/>
              <a:t>Machine </a:t>
            </a:r>
            <a:r>
              <a:rPr lang="en-US" dirty="0">
                <a:sym typeface="Wingdings"/>
              </a:rPr>
              <a:t> node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  <a:p>
            <a:r>
              <a:rPr lang="en-US" dirty="0"/>
              <a:t>Component </a:t>
            </a:r>
            <a:r>
              <a:rPr lang="en-US" dirty="0">
                <a:sym typeface="Wingdings"/>
              </a:rPr>
              <a:t> node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Production process </a:t>
            </a:r>
            <a:r>
              <a:rPr lang="en-US" dirty="0">
                <a:sym typeface="Wingdings"/>
              </a:rPr>
              <a:t> edge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Reasoning  more edges for easier evaluation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126817" y="1887053"/>
            <a:ext cx="1512168" cy="614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74490" y="3932440"/>
            <a:ext cx="1944216" cy="626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Component</a:t>
            </a:r>
          </a:p>
        </p:txBody>
      </p:sp>
      <p:cxnSp>
        <p:nvCxnSpPr>
          <p:cNvPr id="15" name="Curved Connector 14"/>
          <p:cNvCxnSpPr>
            <a:stCxn id="10" idx="0"/>
            <a:endCxn id="9" idx="2"/>
          </p:cNvCxnSpPr>
          <p:nvPr/>
        </p:nvCxnSpPr>
        <p:spPr>
          <a:xfrm rot="5400000" flipH="1" flipV="1">
            <a:off x="7267759" y="2073383"/>
            <a:ext cx="1737897" cy="19802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115896">
            <a:off x="6889290" y="245324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Produced_by</a:t>
            </a:r>
            <a:endParaRPr lang="en-US" dirty="0"/>
          </a:p>
        </p:txBody>
      </p:sp>
      <p:cxnSp>
        <p:nvCxnSpPr>
          <p:cNvPr id="18" name="Curved Connector 17"/>
          <p:cNvCxnSpPr>
            <a:stCxn id="9" idx="4"/>
            <a:endCxn id="10" idx="6"/>
          </p:cNvCxnSpPr>
          <p:nvPr/>
        </p:nvCxnSpPr>
        <p:spPr>
          <a:xfrm rot="5400000">
            <a:off x="8129008" y="2491731"/>
            <a:ext cx="1743592" cy="1764195"/>
          </a:xfrm>
          <a:prstGeom prst="curvedConnector2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867211">
            <a:off x="8970614" y="35510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04"/>
          <a:stretch/>
        </p:blipFill>
        <p:spPr>
          <a:xfrm>
            <a:off x="5505548" y="1537624"/>
            <a:ext cx="5262317" cy="3672407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33C5212-66B1-8746-BA84-9EA834996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69067" y="6445251"/>
            <a:ext cx="5664200" cy="360363"/>
          </a:xfrm>
        </p:spPr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5459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</a:t>
            </a:r>
            <a:r>
              <a:rPr lang="en-US" altLang="de-DE" dirty="0" err="1"/>
              <a:t>Benchmarkinng</a:t>
            </a:r>
            <a:r>
              <a:rPr lang="en-US" altLang="de-DE" dirty="0"/>
              <a:t> of Graph Databases - suitability for the industrial environment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2818" y="1198563"/>
            <a:ext cx="11142133" cy="49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Search relevant databases</a:t>
            </a:r>
          </a:p>
          <a:p>
            <a:pPr lvl="1"/>
            <a:r>
              <a:rPr lang="en-GB" dirty="0"/>
              <a:t>Neo4j, </a:t>
            </a:r>
            <a:r>
              <a:rPr lang="en-GB" dirty="0" err="1"/>
              <a:t>Fuseki</a:t>
            </a:r>
            <a:r>
              <a:rPr lang="en-GB" dirty="0"/>
              <a:t>, Jena, </a:t>
            </a:r>
            <a:r>
              <a:rPr lang="de-DE" dirty="0" err="1"/>
              <a:t>Hexastore</a:t>
            </a:r>
            <a:r>
              <a:rPr lang="de-DE" dirty="0"/>
              <a:t>, </a:t>
            </a:r>
            <a:r>
              <a:rPr lang="de-DE" dirty="0" err="1"/>
              <a:t>AllegroGraph</a:t>
            </a:r>
            <a:r>
              <a:rPr lang="de-DE" dirty="0"/>
              <a:t>, SW-Store, </a:t>
            </a:r>
            <a:r>
              <a:rPr lang="de-DE" dirty="0" err="1"/>
              <a:t>BrightstarDB</a:t>
            </a:r>
            <a:r>
              <a:rPr lang="de-DE" dirty="0"/>
              <a:t>, </a:t>
            </a:r>
            <a:r>
              <a:rPr lang="de-DE" dirty="0" err="1"/>
              <a:t>LevelGraph</a:t>
            </a:r>
            <a:r>
              <a:rPr lang="de-DE" dirty="0"/>
              <a:t>, </a:t>
            </a:r>
            <a:r>
              <a:rPr lang="de-DE" dirty="0" err="1"/>
              <a:t>OrientDB</a:t>
            </a:r>
            <a:endParaRPr lang="is-IS" dirty="0"/>
          </a:p>
          <a:p>
            <a:pPr lvl="1"/>
            <a:r>
              <a:rPr lang="is-IS" dirty="0"/>
              <a:t>Using subset of these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Evaluate existing benchmarks and their data generators</a:t>
            </a:r>
          </a:p>
          <a:p>
            <a:pPr lvl="1"/>
            <a:r>
              <a:rPr lang="en-GB" dirty="0"/>
              <a:t>LDBC </a:t>
            </a:r>
            <a:r>
              <a:rPr lang="en-GB" dirty="0" err="1"/>
              <a:t>Graphalytics</a:t>
            </a:r>
            <a:endParaRPr lang="en-GB" dirty="0"/>
          </a:p>
          <a:p>
            <a:pPr lvl="1"/>
            <a:r>
              <a:rPr lang="en-GB" dirty="0" err="1"/>
              <a:t>XGDBench</a:t>
            </a:r>
            <a:endParaRPr lang="en-GB" dirty="0"/>
          </a:p>
          <a:p>
            <a:pPr lvl="1"/>
            <a:endParaRPr lang="en-GB" kern="0" dirty="0"/>
          </a:p>
          <a:p>
            <a:r>
              <a:rPr lang="en-GB" kern="0" dirty="0"/>
              <a:t>Design</a:t>
            </a:r>
          </a:p>
          <a:p>
            <a:pPr lvl="1"/>
            <a:r>
              <a:rPr lang="en-GB" kern="0" dirty="0"/>
              <a:t>Data structure</a:t>
            </a:r>
          </a:p>
          <a:p>
            <a:pPr lvl="1"/>
            <a:r>
              <a:rPr lang="en-GB" kern="0" dirty="0"/>
              <a:t>Workloads</a:t>
            </a:r>
          </a:p>
          <a:p>
            <a:pPr lvl="1"/>
            <a:endParaRPr lang="en-GB" kern="0" dirty="0"/>
          </a:p>
          <a:p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417962" y="4603984"/>
            <a:ext cx="1872208" cy="74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Formative research</a:t>
            </a:r>
            <a:endParaRPr lang="en-GB" dirty="0"/>
          </a:p>
        </p:txBody>
      </p:sp>
      <p:sp>
        <p:nvSpPr>
          <p:cNvPr id="18" name="Oval 17"/>
          <p:cNvSpPr/>
          <p:nvPr/>
        </p:nvSpPr>
        <p:spPr>
          <a:xfrm>
            <a:off x="8746117" y="4078819"/>
            <a:ext cx="1800200" cy="770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structure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96772" y="5262034"/>
            <a:ext cx="1498889" cy="529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Workloads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434186" y="4464011"/>
            <a:ext cx="1152128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442079" y="5070314"/>
            <a:ext cx="1144235" cy="42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data generator</a:t>
            </a:r>
          </a:p>
          <a:p>
            <a:pPr lvl="1"/>
            <a:r>
              <a:rPr lang="en-GB" dirty="0"/>
              <a:t>Examine key features of data structure</a:t>
            </a:r>
          </a:p>
          <a:p>
            <a:endParaRPr lang="en-GB" dirty="0"/>
          </a:p>
          <a:p>
            <a:r>
              <a:rPr lang="en-GB" dirty="0"/>
              <a:t>Extend benchmark with workloads for testing</a:t>
            </a:r>
          </a:p>
          <a:p>
            <a:pPr lvl="2"/>
            <a:r>
              <a:rPr lang="en-GB" dirty="0"/>
              <a:t>Load = writing data</a:t>
            </a:r>
          </a:p>
          <a:p>
            <a:pPr lvl="1"/>
            <a:r>
              <a:rPr lang="en-GB" dirty="0"/>
              <a:t>Responsiveness under load</a:t>
            </a:r>
          </a:p>
          <a:p>
            <a:pPr lvl="1"/>
            <a:r>
              <a:rPr lang="en-GB" dirty="0"/>
              <a:t>Maximal load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87783391"/>
              </p:ext>
            </p:extLst>
          </p:nvPr>
        </p:nvGraphicFramePr>
        <p:xfrm>
          <a:off x="6312024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23350516"/>
              </p:ext>
            </p:extLst>
          </p:nvPr>
        </p:nvGraphicFramePr>
        <p:xfrm>
          <a:off x="6865530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48572167"/>
              </p:ext>
            </p:extLst>
          </p:nvPr>
        </p:nvGraphicFramePr>
        <p:xfrm>
          <a:off x="7433317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01603487"/>
              </p:ext>
            </p:extLst>
          </p:nvPr>
        </p:nvGraphicFramePr>
        <p:xfrm>
          <a:off x="8001104" y="2924944"/>
          <a:ext cx="1368152" cy="211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93285222"/>
              </p:ext>
            </p:extLst>
          </p:nvPr>
        </p:nvGraphicFramePr>
        <p:xfrm>
          <a:off x="1128282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38246823"/>
              </p:ext>
            </p:extLst>
          </p:nvPr>
        </p:nvGraphicFramePr>
        <p:xfrm>
          <a:off x="8831409" y="4672742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82847114"/>
              </p:ext>
            </p:extLst>
          </p:nvPr>
        </p:nvGraphicFramePr>
        <p:xfrm>
          <a:off x="6905627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93161475"/>
              </p:ext>
            </p:extLst>
          </p:nvPr>
        </p:nvGraphicFramePr>
        <p:xfrm>
          <a:off x="4979846" y="4761449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07405399"/>
              </p:ext>
            </p:extLst>
          </p:nvPr>
        </p:nvGraphicFramePr>
        <p:xfrm>
          <a:off x="3054064" y="4672743"/>
          <a:ext cx="2233249" cy="106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3" r:lo="rId44" r:qs="rId45" r:cs="rId46"/>
          </a:graphicData>
        </a:graphic>
      </p:graphicFrame>
    </p:spTree>
    <p:extLst>
      <p:ext uri="{BB962C8B-B14F-4D97-AF65-F5344CB8AC3E}">
        <p14:creationId xmlns:p14="http://schemas.microsoft.com/office/powerpoint/2010/main" val="6685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Graphic spid="15" grpId="0">
        <p:bldAsOne/>
      </p:bldGraphic>
      <p:bldGraphic spid="16" grpId="0">
        <p:bldAsOne/>
      </p:bldGraphic>
      <p:bldGraphic spid="6" grpId="0">
        <p:bldAsOne/>
      </p:bldGraphic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499A-3C83-F440-ACA3-DBACBDF5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324-9BD5-E740-A7C0-73905677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Graph database benchmarks already exist</a:t>
            </a:r>
          </a:p>
          <a:p>
            <a:pPr lvl="1"/>
            <a:r>
              <a:rPr lang="en-GB" sz="2000" dirty="0" err="1"/>
              <a:t>XGDBench</a:t>
            </a:r>
            <a:r>
              <a:rPr lang="en-GB" sz="2000" baseline="30000" dirty="0"/>
              <a:t>[1]</a:t>
            </a:r>
            <a:r>
              <a:rPr lang="en-GB" sz="2000" dirty="0"/>
              <a:t> </a:t>
            </a:r>
          </a:p>
          <a:p>
            <a:pPr lvl="2"/>
            <a:r>
              <a:rPr lang="en-GB" sz="1800" dirty="0"/>
              <a:t>Focus on social network graphs</a:t>
            </a:r>
          </a:p>
          <a:p>
            <a:pPr lvl="2"/>
            <a:r>
              <a:rPr lang="en-GB" sz="1800" dirty="0"/>
              <a:t>Workloads not insert oriented</a:t>
            </a:r>
          </a:p>
          <a:p>
            <a:pPr lvl="1"/>
            <a:r>
              <a:rPr lang="en-GB" sz="2000" dirty="0" err="1"/>
              <a:t>Graphalytics</a:t>
            </a:r>
            <a:r>
              <a:rPr lang="en-GB" sz="2000" baseline="30000" dirty="0"/>
              <a:t>[2]</a:t>
            </a:r>
          </a:p>
          <a:p>
            <a:pPr lvl="2"/>
            <a:r>
              <a:rPr lang="en-GB" sz="1800" dirty="0"/>
              <a:t>Focus on social network graphs</a:t>
            </a:r>
          </a:p>
          <a:p>
            <a:pPr lvl="2"/>
            <a:r>
              <a:rPr lang="en-GB" sz="1800" dirty="0"/>
              <a:t>Algorithm based workloads</a:t>
            </a:r>
          </a:p>
          <a:p>
            <a:pPr lvl="1"/>
            <a:r>
              <a:rPr lang="en-GB" sz="2000" dirty="0"/>
              <a:t>H.T. Shen et al.</a:t>
            </a:r>
            <a:r>
              <a:rPr lang="en-GB" sz="2000" baseline="30000" dirty="0"/>
              <a:t>[3]</a:t>
            </a:r>
          </a:p>
          <a:p>
            <a:pPr lvl="2"/>
            <a:r>
              <a:rPr lang="en-GB" sz="1800" dirty="0"/>
              <a:t>R-MAT -&gt; Social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401D1-2EED-E649-9D01-33669A1DFF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F9442-DA5B-8F40-9F9A-2EFB79B7BE36}"/>
              </a:ext>
            </a:extLst>
          </p:cNvPr>
          <p:cNvSpPr txBox="1"/>
          <p:nvPr/>
        </p:nvSpPr>
        <p:spPr>
          <a:xfrm>
            <a:off x="335360" y="5630186"/>
            <a:ext cx="10873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</a:t>
            </a:r>
            <a:r>
              <a:rPr lang="de-DE" sz="1200" dirty="0" err="1"/>
              <a:t>Miyuru</a:t>
            </a:r>
            <a:r>
              <a:rPr lang="de-DE" sz="1200" dirty="0"/>
              <a:t> </a:t>
            </a:r>
            <a:r>
              <a:rPr lang="de-DE" sz="1200" dirty="0" err="1"/>
              <a:t>Dayarathna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Toyotaro</a:t>
            </a:r>
            <a:r>
              <a:rPr lang="de-DE" sz="1200" dirty="0"/>
              <a:t> </a:t>
            </a:r>
            <a:r>
              <a:rPr lang="de-DE" sz="1200" dirty="0" err="1"/>
              <a:t>Suzumura</a:t>
            </a:r>
            <a:r>
              <a:rPr lang="de-DE" sz="1200" dirty="0"/>
              <a:t>. „</a:t>
            </a:r>
            <a:r>
              <a:rPr lang="de-DE" sz="1200" dirty="0" err="1"/>
              <a:t>XGDBench</a:t>
            </a:r>
            <a:r>
              <a:rPr lang="de-DE" sz="1200" dirty="0"/>
              <a:t> : A Benchmarking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Graph Stores in </a:t>
            </a:r>
            <a:r>
              <a:rPr lang="de-DE" sz="1200" dirty="0" err="1"/>
              <a:t>Exascale</a:t>
            </a:r>
            <a:r>
              <a:rPr lang="de-DE" sz="1200" dirty="0"/>
              <a:t> Clouds". In: (2012), pp. 363-370.</a:t>
            </a:r>
          </a:p>
          <a:p>
            <a:r>
              <a:rPr lang="de-DE" sz="1200" dirty="0"/>
              <a:t>[2] Mihai </a:t>
            </a:r>
            <a:r>
              <a:rPr lang="de-DE" sz="1200" dirty="0" err="1"/>
              <a:t>Capota</a:t>
            </a:r>
            <a:r>
              <a:rPr lang="de-DE" sz="1200" dirty="0"/>
              <a:t> et al. „</a:t>
            </a:r>
            <a:r>
              <a:rPr lang="de-DE" sz="1200" dirty="0" err="1"/>
              <a:t>Graphalytics</a:t>
            </a:r>
            <a:r>
              <a:rPr lang="de-DE" sz="1200" dirty="0"/>
              <a:t>". In: </a:t>
            </a:r>
            <a:r>
              <a:rPr lang="de-DE" sz="1200" dirty="0" err="1"/>
              <a:t>Proc</a:t>
            </a:r>
            <a:r>
              <a:rPr lang="de-DE" sz="1200" dirty="0"/>
              <a:t>. GRADES'15 - GRADES‘15 (2015), pp. 1-6. </a:t>
            </a:r>
            <a:r>
              <a:rPr lang="de-DE" sz="1200" dirty="0" err="1"/>
              <a:t>doi</a:t>
            </a:r>
            <a:r>
              <a:rPr lang="de-DE" sz="1200" dirty="0"/>
              <a:t>: 10.1145/2764947.2764954.</a:t>
            </a:r>
          </a:p>
          <a:p>
            <a:r>
              <a:rPr lang="de-DE" sz="1200" dirty="0"/>
              <a:t>[3] H.T. </a:t>
            </a:r>
            <a:r>
              <a:rPr lang="de-DE" sz="1200" dirty="0" err="1"/>
              <a:t>Shen</a:t>
            </a:r>
            <a:r>
              <a:rPr lang="de-DE" sz="1200" dirty="0"/>
              <a:t> et al. (Eds.): WAIM 2010 Workshops, LNCS 6185, pp. 37–48, 2010.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11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3110250"/>
              </p:ext>
            </p:extLst>
          </p:nvPr>
        </p:nvGraphicFramePr>
        <p:xfrm>
          <a:off x="970653" y="1705473"/>
          <a:ext cx="5688632" cy="151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76120" y="1340768"/>
            <a:ext cx="4718079" cy="4894262"/>
          </a:xfrm>
        </p:spPr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Suitability for storing live data from shop floor</a:t>
            </a:r>
          </a:p>
          <a:p>
            <a:endParaRPr lang="en-GB" sz="24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2400" dirty="0"/>
              <a:t>Suitability for online analytics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27005978"/>
              </p:ext>
            </p:extLst>
          </p:nvPr>
        </p:nvGraphicFramePr>
        <p:xfrm>
          <a:off x="970653" y="3573016"/>
          <a:ext cx="5688632" cy="166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6291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Christian Navolskyi - Benchmarkinng of Graph Databases - suitability for the industrial environment</a:t>
            </a:r>
            <a:endParaRPr lang="en-US" altLang="de-D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2818" y="1198563"/>
            <a:ext cx="11142133" cy="49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Industry yields a lot of data</a:t>
            </a:r>
          </a:p>
          <a:p>
            <a:pPr lvl="1"/>
            <a:r>
              <a:rPr lang="en-GB" dirty="0"/>
              <a:t>Needs to be stored for improvement of production</a:t>
            </a:r>
          </a:p>
          <a:p>
            <a:pPr lvl="1"/>
            <a:r>
              <a:rPr lang="en-GB" dirty="0"/>
              <a:t>Graph structure of data</a:t>
            </a:r>
          </a:p>
          <a:p>
            <a:endParaRPr lang="en-GB" dirty="0"/>
          </a:p>
          <a:p>
            <a:r>
              <a:rPr lang="en-GB" dirty="0"/>
              <a:t>Which database is the most suitable?</a:t>
            </a:r>
          </a:p>
          <a:p>
            <a:endParaRPr lang="en-GB" dirty="0"/>
          </a:p>
          <a:p>
            <a:r>
              <a:rPr lang="en-GB" dirty="0"/>
              <a:t>Benchmark</a:t>
            </a:r>
          </a:p>
          <a:p>
            <a:pPr lvl="1"/>
            <a:r>
              <a:rPr lang="en-GB" dirty="0"/>
              <a:t>Industrially structured data</a:t>
            </a:r>
          </a:p>
          <a:p>
            <a:pPr lvl="1"/>
            <a:r>
              <a:rPr lang="en-GB" dirty="0"/>
              <a:t>Industrial workloads</a:t>
            </a:r>
          </a:p>
          <a:p>
            <a:endParaRPr lang="en-GB" dirty="0"/>
          </a:p>
          <a:p>
            <a:r>
              <a:rPr lang="en-GB" dirty="0"/>
              <a:t>Evaluation</a:t>
            </a:r>
          </a:p>
          <a:p>
            <a:pPr lvl="1"/>
            <a:r>
              <a:rPr lang="en-GB" dirty="0"/>
              <a:t>Throughput</a:t>
            </a:r>
          </a:p>
          <a:p>
            <a:pPr lvl="1"/>
            <a:r>
              <a:rPr lang="en-GB" dirty="0"/>
              <a:t>Maximal load</a:t>
            </a:r>
          </a:p>
          <a:p>
            <a:pPr lvl="1"/>
            <a:r>
              <a:rPr lang="en-GB" dirty="0"/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5328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Many graph databases available</a:t>
            </a:r>
          </a:p>
          <a:p>
            <a:pPr lvl="1"/>
            <a:r>
              <a:rPr lang="en-GB" sz="2000" dirty="0"/>
              <a:t>Neo4j, Apache Jena, </a:t>
            </a:r>
            <a:r>
              <a:rPr lang="en-GB" sz="2000" dirty="0" err="1"/>
              <a:t>Hexastore</a:t>
            </a:r>
            <a:r>
              <a:rPr lang="en-GB" sz="2000" dirty="0"/>
              <a:t>, </a:t>
            </a:r>
            <a:r>
              <a:rPr lang="en-GB" sz="2000" dirty="0" err="1"/>
              <a:t>AllegroGraph</a:t>
            </a:r>
            <a:r>
              <a:rPr lang="en-GB" sz="2000" dirty="0"/>
              <a:t>, SW-Store, </a:t>
            </a:r>
            <a:r>
              <a:rPr lang="en-GB" sz="2000" dirty="0" err="1"/>
              <a:t>BrightstarDB</a:t>
            </a:r>
            <a:r>
              <a:rPr lang="en-GB" sz="2000" dirty="0"/>
              <a:t>, </a:t>
            </a:r>
            <a:r>
              <a:rPr lang="en-GB" sz="2000" dirty="0" err="1"/>
              <a:t>LevelGraph</a:t>
            </a:r>
            <a:r>
              <a:rPr lang="en-GB" sz="2000" dirty="0"/>
              <a:t>, OrientDB, Sparksee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/>
              <a:t>Our selection:</a:t>
            </a:r>
          </a:p>
          <a:p>
            <a:pPr lvl="1"/>
            <a:r>
              <a:rPr lang="en-GB" sz="2000" dirty="0"/>
              <a:t>Apache Jena</a:t>
            </a:r>
            <a:r>
              <a:rPr lang="en-GB" sz="2000" baseline="30000" dirty="0"/>
              <a:t>[1,3]</a:t>
            </a:r>
            <a:r>
              <a:rPr lang="en-GB" sz="2000" dirty="0"/>
              <a:t>, Neo4j</a:t>
            </a:r>
            <a:r>
              <a:rPr lang="en-GB" sz="2000" baseline="30000" dirty="0"/>
              <a:t>[1,2,3]</a:t>
            </a:r>
            <a:r>
              <a:rPr lang="en-GB" sz="2000" dirty="0"/>
              <a:t>, OrientDB</a:t>
            </a:r>
            <a:r>
              <a:rPr lang="en-GB" sz="2000" baseline="30000" dirty="0"/>
              <a:t>[1]</a:t>
            </a:r>
            <a:r>
              <a:rPr lang="en-GB" sz="2000" dirty="0"/>
              <a:t>, Sparksee</a:t>
            </a:r>
            <a:r>
              <a:rPr lang="en-GB" sz="2000" baseline="30000" dirty="0"/>
              <a:t>[3]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35844-46DD-7D41-870F-392119A3858E}"/>
              </a:ext>
            </a:extLst>
          </p:cNvPr>
          <p:cNvSpPr txBox="1"/>
          <p:nvPr/>
        </p:nvSpPr>
        <p:spPr>
          <a:xfrm>
            <a:off x="335360" y="5630186"/>
            <a:ext cx="10873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</a:t>
            </a:r>
            <a:r>
              <a:rPr lang="de-DE" sz="1200" dirty="0" err="1"/>
              <a:t>Miyuru</a:t>
            </a:r>
            <a:r>
              <a:rPr lang="de-DE" sz="1200" dirty="0"/>
              <a:t> </a:t>
            </a:r>
            <a:r>
              <a:rPr lang="de-DE" sz="1200" dirty="0" err="1"/>
              <a:t>Dayarathna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Toyotaro</a:t>
            </a:r>
            <a:r>
              <a:rPr lang="de-DE" sz="1200" dirty="0"/>
              <a:t> </a:t>
            </a:r>
            <a:r>
              <a:rPr lang="de-DE" sz="1200" dirty="0" err="1"/>
              <a:t>Suzumura</a:t>
            </a:r>
            <a:r>
              <a:rPr lang="de-DE" sz="1200" dirty="0"/>
              <a:t>. „</a:t>
            </a:r>
            <a:r>
              <a:rPr lang="de-DE" sz="1200" dirty="0" err="1"/>
              <a:t>XGDBench</a:t>
            </a:r>
            <a:r>
              <a:rPr lang="de-DE" sz="1200" dirty="0"/>
              <a:t> : A Benchmarking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Graph Stores in </a:t>
            </a:r>
            <a:r>
              <a:rPr lang="de-DE" sz="1200" dirty="0" err="1"/>
              <a:t>Exascale</a:t>
            </a:r>
            <a:r>
              <a:rPr lang="de-DE" sz="1200" dirty="0"/>
              <a:t> Clouds". In: (2012), pp. 363-370.</a:t>
            </a:r>
          </a:p>
          <a:p>
            <a:r>
              <a:rPr lang="de-DE" sz="1200" dirty="0"/>
              <a:t>[2] Mihai </a:t>
            </a:r>
            <a:r>
              <a:rPr lang="de-DE" sz="1200" dirty="0" err="1"/>
              <a:t>Capota</a:t>
            </a:r>
            <a:r>
              <a:rPr lang="de-DE" sz="1200" dirty="0"/>
              <a:t> et al. „</a:t>
            </a:r>
            <a:r>
              <a:rPr lang="de-DE" sz="1200" dirty="0" err="1"/>
              <a:t>Graphalytics</a:t>
            </a:r>
            <a:r>
              <a:rPr lang="de-DE" sz="1200" dirty="0"/>
              <a:t>". In: </a:t>
            </a:r>
            <a:r>
              <a:rPr lang="de-DE" sz="1200" dirty="0" err="1"/>
              <a:t>Proc</a:t>
            </a:r>
            <a:r>
              <a:rPr lang="de-DE" sz="1200" dirty="0"/>
              <a:t>. GRADES'15 - GRADES‘15 (2015), pp. 1-6. </a:t>
            </a:r>
            <a:r>
              <a:rPr lang="de-DE" sz="1200" dirty="0" err="1"/>
              <a:t>doi</a:t>
            </a:r>
            <a:r>
              <a:rPr lang="de-DE" sz="1200" dirty="0"/>
              <a:t>: 10.1145/2764947.2764954.</a:t>
            </a:r>
          </a:p>
          <a:p>
            <a:r>
              <a:rPr lang="de-DE" sz="1200" dirty="0"/>
              <a:t>[3] H.T. </a:t>
            </a:r>
            <a:r>
              <a:rPr lang="de-DE" sz="1200" dirty="0" err="1"/>
              <a:t>Shen</a:t>
            </a:r>
            <a:r>
              <a:rPr lang="de-DE" sz="1200" dirty="0"/>
              <a:t> et al. (Eds.): WAIM 2010 Workshops, LNCS 6185, pp. 37–48, 2010.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531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Formative study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CA601-D845-9445-8305-B69A797A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21" y="1198562"/>
            <a:ext cx="7014730" cy="4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Redesigned with knowledge from formative study and example data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1..x, 1..y, 1..z</a:t>
            </a:r>
          </a:p>
          <a:p>
            <a:pPr lvl="1"/>
            <a:r>
              <a:rPr lang="en-GB" sz="2000" dirty="0"/>
              <a:t>Structural changes at these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D49BB-1E24-144D-BEE3-96BFB39E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990096"/>
            <a:ext cx="3456384" cy="5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D49BB-1E24-144D-BEE3-96BFB39E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82" y="1014703"/>
            <a:ext cx="3456384" cy="531119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1CDCD-31FD-F64C-8168-B54AC26A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18" y="1198563"/>
            <a:ext cx="4127403" cy="4894262"/>
          </a:xfrm>
        </p:spPr>
        <p:txBody>
          <a:bodyPr/>
          <a:lstStyle/>
          <a:p>
            <a:r>
              <a:rPr lang="en-GB" sz="2400" dirty="0"/>
              <a:t>Redesigned with knowledge from formative study and example data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1..x, 1..y, 1..z</a:t>
            </a:r>
          </a:p>
          <a:p>
            <a:pPr lvl="1"/>
            <a:r>
              <a:rPr lang="en-GB" sz="2000" dirty="0"/>
              <a:t>Structural changes at these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EB04A65-DDB1-3747-ABC6-10DA68551C44}"/>
              </a:ext>
            </a:extLst>
          </p:cNvPr>
          <p:cNvSpPr/>
          <p:nvPr/>
        </p:nvSpPr>
        <p:spPr>
          <a:xfrm>
            <a:off x="8832304" y="3429000"/>
            <a:ext cx="648072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F9F900-3CBB-9245-B867-4679460A46CC}"/>
              </a:ext>
            </a:extLst>
          </p:cNvPr>
          <p:cNvSpPr/>
          <p:nvPr/>
        </p:nvSpPr>
        <p:spPr>
          <a:xfrm>
            <a:off x="10891208" y="3400635"/>
            <a:ext cx="648072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Product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1E050C-8581-B345-84BB-A34D9459008B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7998610" y="2946141"/>
            <a:ext cx="1157730" cy="48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BA9998-8298-7B48-9899-7754E968387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030996" y="2946141"/>
            <a:ext cx="3184248" cy="45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DC8DE0-BEDB-244C-A2C2-F3AC715909AB}"/>
              </a:ext>
            </a:extLst>
          </p:cNvPr>
          <p:cNvSpPr/>
          <p:nvPr/>
        </p:nvSpPr>
        <p:spPr>
          <a:xfrm>
            <a:off x="6093410" y="426121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5840733-5096-174F-9AC1-1E674DE57088}"/>
              </a:ext>
            </a:extLst>
          </p:cNvPr>
          <p:cNvSpPr/>
          <p:nvPr/>
        </p:nvSpPr>
        <p:spPr>
          <a:xfrm>
            <a:off x="8234970" y="4277053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CCD7266-33DE-5348-90C2-B012A57D63F3}"/>
              </a:ext>
            </a:extLst>
          </p:cNvPr>
          <p:cNvSpPr/>
          <p:nvPr/>
        </p:nvSpPr>
        <p:spPr>
          <a:xfrm>
            <a:off x="9251121" y="414908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6901B-3591-8C41-8EF7-1E8D22B2D86C}"/>
              </a:ext>
            </a:extLst>
          </p:cNvPr>
          <p:cNvSpPr/>
          <p:nvPr/>
        </p:nvSpPr>
        <p:spPr>
          <a:xfrm>
            <a:off x="8180726" y="531519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B809F0-8F4E-A648-A4DB-DC7B96023C09}"/>
              </a:ext>
            </a:extLst>
          </p:cNvPr>
          <p:cNvSpPr/>
          <p:nvPr/>
        </p:nvSpPr>
        <p:spPr>
          <a:xfrm>
            <a:off x="9035097" y="4941168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9A07F1-02EF-4848-8DB7-89F3D74ACAB2}"/>
              </a:ext>
            </a:extLst>
          </p:cNvPr>
          <p:cNvSpPr/>
          <p:nvPr/>
        </p:nvSpPr>
        <p:spPr>
          <a:xfrm>
            <a:off x="7419369" y="6008319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70FD454-0BDD-8A4B-9583-E58F50FCFC41}"/>
              </a:ext>
            </a:extLst>
          </p:cNvPr>
          <p:cNvSpPr/>
          <p:nvPr/>
        </p:nvSpPr>
        <p:spPr>
          <a:xfrm>
            <a:off x="8675057" y="594928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946512-4A65-734A-BAE9-338A89C14AB0}"/>
              </a:ext>
            </a:extLst>
          </p:cNvPr>
          <p:cNvCxnSpPr>
            <a:cxnSpLocks/>
            <a:stCxn id="2" idx="2"/>
            <a:endCxn id="22" idx="0"/>
          </p:cNvCxnSpPr>
          <p:nvPr/>
        </p:nvCxnSpPr>
        <p:spPr>
          <a:xfrm flipH="1">
            <a:off x="8673634" y="3789040"/>
            <a:ext cx="482706" cy="48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E12881-E01B-454F-87A0-82635936001C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>
            <a:off x="9156340" y="3789040"/>
            <a:ext cx="533445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64D779-7ADC-434F-B22A-95BCE39135E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9473761" y="4509120"/>
            <a:ext cx="21602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55E7D7-B28C-624B-A66D-74111113E13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8619390" y="4637093"/>
            <a:ext cx="54244" cy="67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9E71BC-300D-E64D-BE49-EE06CCDACBA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858033" y="5675232"/>
            <a:ext cx="761357" cy="33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19CB2E-08C2-3E4A-BB28-2025845CA8BA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9113721" y="5301208"/>
            <a:ext cx="36004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3EE7110-48FF-E34D-9D39-D990A7AE520B}"/>
              </a:ext>
            </a:extLst>
          </p:cNvPr>
          <p:cNvSpPr/>
          <p:nvPr/>
        </p:nvSpPr>
        <p:spPr>
          <a:xfrm>
            <a:off x="10174837" y="4457073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98C9406-905A-A744-9546-3FDA888EF310}"/>
              </a:ext>
            </a:extLst>
          </p:cNvPr>
          <p:cNvSpPr/>
          <p:nvPr/>
        </p:nvSpPr>
        <p:spPr>
          <a:xfrm>
            <a:off x="11215244" y="444123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D2148D4-0C53-144F-9A53-0E34D6750625}"/>
              </a:ext>
            </a:extLst>
          </p:cNvPr>
          <p:cNvSpPr/>
          <p:nvPr/>
        </p:nvSpPr>
        <p:spPr>
          <a:xfrm>
            <a:off x="10143745" y="5091760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2E253A-AF77-0F48-A0F3-71063178B38F}"/>
              </a:ext>
            </a:extLst>
          </p:cNvPr>
          <p:cNvSpPr/>
          <p:nvPr/>
        </p:nvSpPr>
        <p:spPr>
          <a:xfrm>
            <a:off x="11305500" y="506615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8EF524-F8F3-4148-B0AD-9B13DA37D576}"/>
              </a:ext>
            </a:extLst>
          </p:cNvPr>
          <p:cNvSpPr/>
          <p:nvPr/>
        </p:nvSpPr>
        <p:spPr>
          <a:xfrm>
            <a:off x="9956116" y="5912805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4AF8B5D-FB1D-B842-94A1-814E800276EE}"/>
              </a:ext>
            </a:extLst>
          </p:cNvPr>
          <p:cNvSpPr/>
          <p:nvPr/>
        </p:nvSpPr>
        <p:spPr>
          <a:xfrm>
            <a:off x="11213990" y="5842211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89B081-6042-CD49-AD5D-9E928EC562F1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11653908" y="4801271"/>
            <a:ext cx="90256" cy="26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0579B77-A3F2-3B43-95AB-FB1B96B1560A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10582409" y="4817113"/>
            <a:ext cx="31092" cy="27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50B5FB-9DAA-F440-8D5E-25ED86010815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 flipH="1">
            <a:off x="10394780" y="5451800"/>
            <a:ext cx="187629" cy="46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E15598-C23A-9C42-A175-B55A3B370297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11652654" y="5426192"/>
            <a:ext cx="91510" cy="41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6E8F035-B177-1649-B450-65EB68FDB2B8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>
          <a:xfrm flipH="1">
            <a:off x="10613501" y="3760675"/>
            <a:ext cx="601743" cy="69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2DCD4BA-95BF-A946-B24E-31CACB818C45}"/>
              </a:ext>
            </a:extLst>
          </p:cNvPr>
          <p:cNvCxnSpPr>
            <a:cxnSpLocks/>
            <a:stCxn id="11" idx="2"/>
            <a:endCxn id="48" idx="0"/>
          </p:cNvCxnSpPr>
          <p:nvPr/>
        </p:nvCxnSpPr>
        <p:spPr>
          <a:xfrm>
            <a:off x="11215244" y="3760675"/>
            <a:ext cx="438664" cy="68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6501B9C-B95F-7D48-BEC3-FEDFA8009A9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529334" y="3869111"/>
            <a:ext cx="2740" cy="39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A5468D7-D50B-A04D-82A2-018733FF382E}"/>
              </a:ext>
            </a:extLst>
          </p:cNvPr>
          <p:cNvSpPr/>
          <p:nvPr/>
        </p:nvSpPr>
        <p:spPr>
          <a:xfrm>
            <a:off x="6097886" y="5135172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3CDE481-98C1-2845-B001-B17E92AA039B}"/>
              </a:ext>
            </a:extLst>
          </p:cNvPr>
          <p:cNvSpPr/>
          <p:nvPr/>
        </p:nvSpPr>
        <p:spPr>
          <a:xfrm>
            <a:off x="5014966" y="5866745"/>
            <a:ext cx="877327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Test Parameter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167ADCA-D00E-4942-B3C1-67643D67EC52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 flipH="1">
            <a:off x="5453630" y="5495212"/>
            <a:ext cx="1082920" cy="3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6A4FF60-D6E7-144E-B883-0BE5DC008870}"/>
              </a:ext>
            </a:extLst>
          </p:cNvPr>
          <p:cNvCxnSpPr>
            <a:stCxn id="21" idx="2"/>
          </p:cNvCxnSpPr>
          <p:nvPr/>
        </p:nvCxnSpPr>
        <p:spPr>
          <a:xfrm flipH="1">
            <a:off x="6519613" y="4621251"/>
            <a:ext cx="12461" cy="53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2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2" grpId="0" animBg="1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>
            <a:extLst>
              <a:ext uri="{FF2B5EF4-FFF2-40B4-BE49-F238E27FC236}">
                <a16:creationId xmlns:a16="http://schemas.microsoft.com/office/drawing/2014/main" id="{C4A7105E-4D48-D44E-AC12-7ED967FEAFA6}"/>
              </a:ext>
            </a:extLst>
          </p:cNvPr>
          <p:cNvSpPr/>
          <p:nvPr/>
        </p:nvSpPr>
        <p:spPr>
          <a:xfrm>
            <a:off x="3215680" y="4534467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Read and scan operations</a:t>
            </a:r>
          </a:p>
          <a:p>
            <a:pPr algn="ctr"/>
            <a:r>
              <a:rPr lang="en-GB" dirty="0"/>
              <a:t>under load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92AB3B8-9FC4-3B4D-A5DE-6CA5651A2C59}"/>
              </a:ext>
            </a:extLst>
          </p:cNvPr>
          <p:cNvSpPr/>
          <p:nvPr/>
        </p:nvSpPr>
        <p:spPr>
          <a:xfrm>
            <a:off x="3215680" y="2846854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Calculated dataset size</a:t>
            </a:r>
          </a:p>
          <a:p>
            <a:pPr algn="ctr"/>
            <a:r>
              <a:rPr lang="en-GB" dirty="0"/>
              <a:t>in specific time frame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CF17665-19E5-AA44-A6B5-48381AB2A0CF}"/>
              </a:ext>
            </a:extLst>
          </p:cNvPr>
          <p:cNvSpPr/>
          <p:nvPr/>
        </p:nvSpPr>
        <p:spPr>
          <a:xfrm>
            <a:off x="3215680" y="1159241"/>
            <a:ext cx="3744416" cy="1494493"/>
          </a:xfrm>
          <a:prstGeom prst="rightArrow">
            <a:avLst>
              <a:gd name="adj1" fmla="val 74339"/>
              <a:gd name="adj2" fmla="val 505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Variable dataset size</a:t>
            </a:r>
          </a:p>
          <a:p>
            <a:pPr algn="ctr"/>
            <a:r>
              <a:rPr lang="en-GB" dirty="0"/>
              <a:t>With/without index</a:t>
            </a:r>
          </a:p>
          <a:p>
            <a:pPr algn="ctr"/>
            <a:r>
              <a:rPr lang="en-GB" dirty="0"/>
              <a:t>Variable data size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3CA781-2373-6444-BA2C-39A7D6BA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– Benchmarking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3944B-9A6E-5446-91AF-091115D32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8204" y="1649539"/>
            <a:ext cx="2520280" cy="39503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General capability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Christian Navolskyi - Benchmarking of Graph Databases - Suitability for the Industrial Environment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A9CB2E-398D-3743-9A98-CA1F46ECB2BB}"/>
              </a:ext>
            </a:extLst>
          </p:cNvPr>
          <p:cNvSpPr/>
          <p:nvPr/>
        </p:nvSpPr>
        <p:spPr>
          <a:xfrm>
            <a:off x="520701" y="1198948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Throughput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E98BF6B-9EA2-1A48-B94C-A97B1A803620}"/>
              </a:ext>
            </a:extLst>
          </p:cNvPr>
          <p:cNvSpPr/>
          <p:nvPr/>
        </p:nvSpPr>
        <p:spPr>
          <a:xfrm>
            <a:off x="520701" y="2886561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Industrial Suitability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122147-E020-4941-883E-EA1DBFA9B8E8}"/>
              </a:ext>
            </a:extLst>
          </p:cNvPr>
          <p:cNvSpPr/>
          <p:nvPr/>
        </p:nvSpPr>
        <p:spPr>
          <a:xfrm>
            <a:off x="520701" y="4574174"/>
            <a:ext cx="2694979" cy="1415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Responsiveness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658EFEAA-A6F4-2040-802C-20B1105A4331}"/>
              </a:ext>
            </a:extLst>
          </p:cNvPr>
          <p:cNvSpPr txBox="1">
            <a:spLocks/>
          </p:cNvSpPr>
          <p:nvPr/>
        </p:nvSpPr>
        <p:spPr bwMode="auto">
          <a:xfrm>
            <a:off x="7708204" y="3220438"/>
            <a:ext cx="3472335" cy="96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400" b="1" kern="0" dirty="0"/>
              <a:t>Suitability</a:t>
            </a:r>
            <a:r>
              <a:rPr lang="en-GB" sz="2400" kern="0" dirty="0"/>
              <a:t> to store data from production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E3E9269-D29B-DE46-B790-2C25861AC1FC}"/>
              </a:ext>
            </a:extLst>
          </p:cNvPr>
          <p:cNvSpPr txBox="1">
            <a:spLocks/>
          </p:cNvSpPr>
          <p:nvPr/>
        </p:nvSpPr>
        <p:spPr bwMode="auto">
          <a:xfrm>
            <a:off x="7708204" y="4937340"/>
            <a:ext cx="3472335" cy="91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400" kern="0" dirty="0"/>
              <a:t>Ability to retrieve data during production</a:t>
            </a:r>
          </a:p>
        </p:txBody>
      </p:sp>
    </p:spTree>
    <p:extLst>
      <p:ext uri="{BB962C8B-B14F-4D97-AF65-F5344CB8AC3E}">
        <p14:creationId xmlns:p14="http://schemas.microsoft.com/office/powerpoint/2010/main" val="28743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5" grpId="0" build="p"/>
      <p:bldP spid="12" grpId="0" animBg="1"/>
      <p:bldP spid="21" grpId="0" animBg="1"/>
      <p:bldP spid="22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KIT-PPT_Master_en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KIT-PPT_Master_en_2016</Template>
  <TotalTime>7829</TotalTime>
  <Words>2812</Words>
  <Application>Microsoft Macintosh PowerPoint</Application>
  <PresentationFormat>Widescreen</PresentationFormat>
  <Paragraphs>523</Paragraphs>
  <Slides>41</Slides>
  <Notes>40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DINMittelschrift</vt:lpstr>
      <vt:lpstr>Times New Roman</vt:lpstr>
      <vt:lpstr>Wingdings</vt:lpstr>
      <vt:lpstr>KIT-PPT_Master_en_2016</vt:lpstr>
      <vt:lpstr>PowerPoint Presentation</vt:lpstr>
      <vt:lpstr>Overview</vt:lpstr>
      <vt:lpstr>Motivation</vt:lpstr>
      <vt:lpstr>Related Work</vt:lpstr>
      <vt:lpstr>Databases</vt:lpstr>
      <vt:lpstr>Design - Data Structure</vt:lpstr>
      <vt:lpstr>Design - Data Structure</vt:lpstr>
      <vt:lpstr>Design - Data Structure</vt:lpstr>
      <vt:lpstr>Design – Benchmarking Workloads</vt:lpstr>
      <vt:lpstr>Design – Suitability Workload</vt:lpstr>
      <vt:lpstr>Design - Benchmark</vt:lpstr>
      <vt:lpstr>Design - Benchmark</vt:lpstr>
      <vt:lpstr>Execution</vt:lpstr>
      <vt:lpstr>Evaluation - Throughput</vt:lpstr>
      <vt:lpstr>Evaluation - Throughput</vt:lpstr>
      <vt:lpstr>Evaluation - Throughput</vt:lpstr>
      <vt:lpstr>Evaluation - Throughput</vt:lpstr>
      <vt:lpstr>Evaluation - Throughput</vt:lpstr>
      <vt:lpstr>Evaluation - Suitability </vt:lpstr>
      <vt:lpstr>Evaluation - Responsiveness </vt:lpstr>
      <vt:lpstr>Evaluation - Responsiveness </vt:lpstr>
      <vt:lpstr>Evaluation - Responsiveness </vt:lpstr>
      <vt:lpstr>Conclusion</vt:lpstr>
      <vt:lpstr>Backup: Implementation</vt:lpstr>
      <vt:lpstr>Backup: Execution</vt:lpstr>
      <vt:lpstr>Backup: Evaluation</vt:lpstr>
      <vt:lpstr>Backup: Evaluation Throughput Comparison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Throughput</vt:lpstr>
      <vt:lpstr>Backup: Evaluation - Suitability </vt:lpstr>
      <vt:lpstr>Backup: Evaluation - Responsiveness </vt:lpstr>
      <vt:lpstr>Motivation</vt:lpstr>
      <vt:lpstr>Graph Motivation</vt:lpstr>
      <vt:lpstr>Preparation</vt:lpstr>
      <vt:lpstr>Approach</vt:lpstr>
      <vt:lpstr>Evaluation</vt:lpstr>
      <vt:lpstr>Thank you for your attention!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Anja Bachmann</dc:creator>
  <cp:lastModifiedBy>Christian Navolskyi</cp:lastModifiedBy>
  <cp:revision>227</cp:revision>
  <dcterms:created xsi:type="dcterms:W3CDTF">2015-12-01T10:08:17Z</dcterms:created>
  <dcterms:modified xsi:type="dcterms:W3CDTF">2018-05-09T11:58:15Z</dcterms:modified>
</cp:coreProperties>
</file>